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8"/>
  </p:notesMasterIdLst>
  <p:sldIdLst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A553-8511-44E2-B151-B2F247657C44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539-B3E9-406C-9514-2117C660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Aim: </a:t>
            </a:r>
            <a:r>
              <a:rPr lang="en-US" altLang="en-US"/>
              <a:t>The use of food supplement containing nutrients useful for improving the bioavailability of Fe and that is well tolerated can represent a valid alternative to iron therapy.</a:t>
            </a:r>
          </a:p>
          <a:p>
            <a:r>
              <a:rPr lang="en-US" altLang="en-US" b="1"/>
              <a:t>Patients: </a:t>
            </a:r>
            <a:r>
              <a:rPr lang="en-US" altLang="en-US"/>
              <a:t>49 fertile women with ID underwent 3 assessments: basal, after 30 days, and after 60 days.</a:t>
            </a:r>
          </a:p>
          <a:p>
            <a:r>
              <a:rPr lang="en-US" altLang="en-US"/>
              <a:t>    They were randomly assigned to Captafer or Placebo.</a:t>
            </a:r>
          </a:p>
          <a:p>
            <a:r>
              <a:rPr lang="en-US" altLang="en-US"/>
              <a:t>    The patients were then subdivided into 2 groups according to the basal blood iron (&lt;60ug/dL) or blood ferritin (&lt;20 ng/mL) values.</a:t>
            </a:r>
          </a:p>
          <a:p>
            <a:endParaRPr lang="en-US" altLang="en-US"/>
          </a:p>
          <a:p>
            <a:endParaRPr lang="en-US" altLang="en-US"/>
          </a:p>
          <a:p>
            <a:endParaRPr lang="ar-LB" altLang="en-US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61C72-A053-4F38-BDF9-745FADBD503B}" type="slidenum">
              <a:rPr kumimoji="0" lang="it-I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3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6921-F924-44A6-A569-120B6C788E0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0806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3ACC-09FB-4CF1-926E-38C7B3CEEB2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87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DB6FF-A7D1-43DF-A339-ECE69F6FC6C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6511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843A60F-8C53-4D44-9684-877037D1762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755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0D53B7-1F4B-4EA7-877C-195C354ADAE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7146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A7E417D-7D83-4DF7-92DF-8E68FB7DDAB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67709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941DDB-48DF-46AB-B8BF-25311CE609D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0392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F3722A-8E5E-45ED-8E62-7DB5A9DD0F4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2582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9A8B59-7990-4685-8511-2E5924861EC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69999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3A3DDEF-8661-477B-B44A-0D480A8B24A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92689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46" y="273059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14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0599A0-5E2B-4550-967F-FA2A3C2DFB8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6558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7509-5713-41C5-9EE5-12054455516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759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D9F97E-7436-4565-9D2A-7AF85B8A37E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18465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4A91855-7458-4FD3-A772-BA17F0DEB6C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198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4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4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460D8B-B812-4EF6-AEE7-A01953C9C88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77985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3AC220-8569-4B09-92C2-A9119D48959B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4164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09B520-4B77-47CD-8DDC-7DB240D7237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93463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695D-6010-4EF8-969F-A7754C02AB2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2140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3C4C6-C0A1-4DBE-9C5F-02A019D497A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31403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5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5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2EE02-FFA8-4022-A3C4-D473F510CFE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98328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EC33-8FD5-4796-87A0-5A7BF91F4AB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88905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4D65-252A-4F9F-B64F-F3AEE6F4D5E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4821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43739-7ED7-493F-9FED-788FE1D318E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138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20B4D-E34D-4DD9-90A4-0FE476234AC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78618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D1A03-504F-4EEE-92C9-D19903D0B00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67476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02" y="98743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DD921-5DFB-4DEF-B51E-4AD75EB80434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89593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02" y="98743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4214-BB64-4E79-B551-88759D95E58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60402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DF4CB-DD13-43AE-9113-8CAB2BF95DF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27278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84A1F-851E-4767-B427-A5BDBE8D100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03123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D275E00-2727-48F7-A9D3-06F780AD091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257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69D0-13A5-4922-8EC6-D18335073D8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0978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8EBBE-F83E-4BBF-8305-BAAC6A95DDF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7393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1F8B-6908-44FB-8C22-58C62D1B47F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0770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AB52D-E145-4D65-85E9-9E109D55CE0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5580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59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91DB7-780D-4642-A332-9C402D7A609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541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L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96DD3-684E-4A9F-A4B7-1E75B6FDCF2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58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8A2899EA-A029-4AA7-ACE8-1A717E8842A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1054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LB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557ECC9A-007D-47C8-A7F7-C45F57F5F5B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473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8FB41CC-C1BD-444F-ACE8-7B6D7DC216FD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005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em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19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18" Type="http://schemas.openxmlformats.org/officeDocument/2006/relationships/image" Target="../media/image47.emf"/><Relationship Id="rId3" Type="http://schemas.openxmlformats.org/officeDocument/2006/relationships/image" Target="../media/image18.emf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7.emf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19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18" Type="http://schemas.openxmlformats.org/officeDocument/2006/relationships/image" Target="../media/image61.emf"/><Relationship Id="rId3" Type="http://schemas.openxmlformats.org/officeDocument/2006/relationships/image" Target="../media/image18.emf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17.emf"/><Relationship Id="rId16" Type="http://schemas.openxmlformats.org/officeDocument/2006/relationships/image" Target="../media/image59.em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5" Type="http://schemas.openxmlformats.org/officeDocument/2006/relationships/image" Target="../media/image58.emf"/><Relationship Id="rId10" Type="http://schemas.openxmlformats.org/officeDocument/2006/relationships/image" Target="../media/image53.emf"/><Relationship Id="rId19" Type="http://schemas.openxmlformats.org/officeDocument/2006/relationships/image" Target="../media/image62.emf"/><Relationship Id="rId4" Type="http://schemas.openxmlformats.org/officeDocument/2006/relationships/image" Target="../media/image19.png"/><Relationship Id="rId9" Type="http://schemas.openxmlformats.org/officeDocument/2006/relationships/image" Target="../media/image52.emf"/><Relationship Id="rId1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807153">
            <a:off x="4676775" y="4130675"/>
            <a:ext cx="5613400" cy="10985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907" name="TextBox 3"/>
          <p:cNvSpPr txBox="1">
            <a:spLocks noChangeArrowheads="1"/>
          </p:cNvSpPr>
          <p:nvPr/>
        </p:nvSpPr>
        <p:spPr bwMode="auto">
          <a:xfrm rot="20807153">
            <a:off x="5118100" y="4315251"/>
            <a:ext cx="506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Overview –clinical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53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1"/>
            <a:ext cx="9144000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 bwMode="auto">
          <a:xfrm>
            <a:off x="1524000" y="1808164"/>
            <a:ext cx="7729538" cy="1190625"/>
          </a:xfrm>
          <a:prstGeom prst="rect">
            <a:avLst/>
          </a:prstGeom>
          <a:noFill/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304132" name="Connettore 1 4"/>
          <p:cNvCxnSpPr>
            <a:cxnSpLocks noChangeShapeType="1"/>
          </p:cNvCxnSpPr>
          <p:nvPr/>
        </p:nvCxnSpPr>
        <p:spPr bwMode="auto">
          <a:xfrm>
            <a:off x="7329488" y="744538"/>
            <a:ext cx="3008312" cy="11112"/>
          </a:xfrm>
          <a:prstGeom prst="line">
            <a:avLst/>
          </a:prstGeom>
          <a:noFill/>
          <a:ln w="28575" algn="ctr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41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EC526-10C7-4EA8-A802-E16B3D288EDE}" type="slidenum">
              <a:rPr lang="it-IT" altLang="en-US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1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Senza nome"/>
          <p:cNvPicPr>
            <a:picLocks noChangeAspect="1" noChangeArrowheads="1"/>
          </p:cNvPicPr>
          <p:nvPr/>
        </p:nvPicPr>
        <p:blipFill>
          <a:blip r:embed="rId2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693739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5" name="Picture 5" descr="Folder inglese pag 5  cop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2"/>
          <a:stretch>
            <a:fillRect/>
          </a:stretch>
        </p:blipFill>
        <p:spPr bwMode="auto">
          <a:xfrm>
            <a:off x="3013075" y="836613"/>
            <a:ext cx="62880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4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1733550" y="874714"/>
            <a:ext cx="2363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 Study </a:t>
            </a:r>
            <a:r>
              <a:rPr lang="it-IT" altLang="en-US" sz="2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06179" name="Group 3"/>
          <p:cNvGrpSpPr>
            <a:grpSpLocks noChangeAspect="1"/>
          </p:cNvGrpSpPr>
          <p:nvPr/>
        </p:nvGrpSpPr>
        <p:grpSpPr bwMode="auto">
          <a:xfrm>
            <a:off x="3071814" y="1800226"/>
            <a:ext cx="5545137" cy="3844925"/>
            <a:chOff x="975" y="1134"/>
            <a:chExt cx="3493" cy="2422"/>
          </a:xfrm>
        </p:grpSpPr>
        <p:sp>
          <p:nvSpPr>
            <p:cNvPr id="306183" name="AutoShape 4"/>
            <p:cNvSpPr>
              <a:spLocks noChangeAspect="1" noChangeArrowheads="1" noTextEdit="1"/>
            </p:cNvSpPr>
            <p:nvPr/>
          </p:nvSpPr>
          <p:spPr bwMode="auto">
            <a:xfrm>
              <a:off x="975" y="1134"/>
              <a:ext cx="3493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84" name="Rectangle 5"/>
            <p:cNvSpPr>
              <a:spLocks noChangeArrowheads="1"/>
            </p:cNvSpPr>
            <p:nvPr/>
          </p:nvSpPr>
          <p:spPr bwMode="auto">
            <a:xfrm>
              <a:off x="1020" y="1179"/>
              <a:ext cx="3394" cy="2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6185" name="Freeform 6"/>
            <p:cNvSpPr>
              <a:spLocks/>
            </p:cNvSpPr>
            <p:nvPr/>
          </p:nvSpPr>
          <p:spPr bwMode="auto">
            <a:xfrm>
              <a:off x="1478" y="2964"/>
              <a:ext cx="2676" cy="206"/>
            </a:xfrm>
            <a:custGeom>
              <a:avLst/>
              <a:gdLst>
                <a:gd name="T0" fmla="*/ 0 w 2676"/>
                <a:gd name="T1" fmla="*/ 206 h 206"/>
                <a:gd name="T2" fmla="*/ 278 w 2676"/>
                <a:gd name="T3" fmla="*/ 0 h 206"/>
                <a:gd name="T4" fmla="*/ 2676 w 2676"/>
                <a:gd name="T5" fmla="*/ 0 h 206"/>
                <a:gd name="T6" fmla="*/ 2397 w 2676"/>
                <a:gd name="T7" fmla="*/ 206 h 206"/>
                <a:gd name="T8" fmla="*/ 0 w 2676"/>
                <a:gd name="T9" fmla="*/ 20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206"/>
                <a:gd name="T17" fmla="*/ 2676 w 2676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206">
                  <a:moveTo>
                    <a:pt x="0" y="206"/>
                  </a:moveTo>
                  <a:lnTo>
                    <a:pt x="278" y="0"/>
                  </a:lnTo>
                  <a:lnTo>
                    <a:pt x="2676" y="0"/>
                  </a:lnTo>
                  <a:lnTo>
                    <a:pt x="2397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18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1574"/>
              <a:ext cx="28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187" name="Freeform 8"/>
            <p:cNvSpPr>
              <a:spLocks/>
            </p:cNvSpPr>
            <p:nvPr/>
          </p:nvSpPr>
          <p:spPr bwMode="auto">
            <a:xfrm>
              <a:off x="1478" y="1574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6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6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88" name="Freeform 9"/>
            <p:cNvSpPr>
              <a:spLocks/>
            </p:cNvSpPr>
            <p:nvPr/>
          </p:nvSpPr>
          <p:spPr bwMode="auto">
            <a:xfrm>
              <a:off x="1478" y="1574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6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6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18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1574"/>
              <a:ext cx="28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190" name="Freeform 11"/>
            <p:cNvSpPr>
              <a:spLocks/>
            </p:cNvSpPr>
            <p:nvPr/>
          </p:nvSpPr>
          <p:spPr bwMode="auto">
            <a:xfrm>
              <a:off x="1478" y="1574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6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6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191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1574"/>
              <a:ext cx="2398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192" name="Rectangle 13"/>
            <p:cNvSpPr>
              <a:spLocks noChangeArrowheads="1"/>
            </p:cNvSpPr>
            <p:nvPr/>
          </p:nvSpPr>
          <p:spPr bwMode="auto">
            <a:xfrm>
              <a:off x="1756" y="1574"/>
              <a:ext cx="2398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6193" name="Freeform 14"/>
            <p:cNvSpPr>
              <a:spLocks/>
            </p:cNvSpPr>
            <p:nvPr/>
          </p:nvSpPr>
          <p:spPr bwMode="auto">
            <a:xfrm>
              <a:off x="1478" y="2964"/>
              <a:ext cx="2676" cy="206"/>
            </a:xfrm>
            <a:custGeom>
              <a:avLst/>
              <a:gdLst>
                <a:gd name="T0" fmla="*/ 0 w 298"/>
                <a:gd name="T1" fmla="*/ 148007 h 23"/>
                <a:gd name="T2" fmla="*/ 201275 w 298"/>
                <a:gd name="T3" fmla="*/ 0 h 23"/>
                <a:gd name="T4" fmla="*/ 1937729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94" name="Freeform 15"/>
            <p:cNvSpPr>
              <a:spLocks/>
            </p:cNvSpPr>
            <p:nvPr/>
          </p:nvSpPr>
          <p:spPr bwMode="auto">
            <a:xfrm>
              <a:off x="1478" y="2686"/>
              <a:ext cx="2676" cy="206"/>
            </a:xfrm>
            <a:custGeom>
              <a:avLst/>
              <a:gdLst>
                <a:gd name="T0" fmla="*/ 0 w 298"/>
                <a:gd name="T1" fmla="*/ 148007 h 23"/>
                <a:gd name="T2" fmla="*/ 201275 w 298"/>
                <a:gd name="T3" fmla="*/ 0 h 23"/>
                <a:gd name="T4" fmla="*/ 1937729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95" name="Freeform 16"/>
            <p:cNvSpPr>
              <a:spLocks/>
            </p:cNvSpPr>
            <p:nvPr/>
          </p:nvSpPr>
          <p:spPr bwMode="auto">
            <a:xfrm>
              <a:off x="1478" y="2408"/>
              <a:ext cx="2676" cy="206"/>
            </a:xfrm>
            <a:custGeom>
              <a:avLst/>
              <a:gdLst>
                <a:gd name="T0" fmla="*/ 0 w 298"/>
                <a:gd name="T1" fmla="*/ 148007 h 23"/>
                <a:gd name="T2" fmla="*/ 201275 w 298"/>
                <a:gd name="T3" fmla="*/ 0 h 23"/>
                <a:gd name="T4" fmla="*/ 1937729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96" name="Freeform 17"/>
            <p:cNvSpPr>
              <a:spLocks/>
            </p:cNvSpPr>
            <p:nvPr/>
          </p:nvSpPr>
          <p:spPr bwMode="auto">
            <a:xfrm>
              <a:off x="1478" y="2130"/>
              <a:ext cx="2676" cy="206"/>
            </a:xfrm>
            <a:custGeom>
              <a:avLst/>
              <a:gdLst>
                <a:gd name="T0" fmla="*/ 0 w 298"/>
                <a:gd name="T1" fmla="*/ 148007 h 23"/>
                <a:gd name="T2" fmla="*/ 201275 w 298"/>
                <a:gd name="T3" fmla="*/ 0 h 23"/>
                <a:gd name="T4" fmla="*/ 1937729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97" name="Freeform 18"/>
            <p:cNvSpPr>
              <a:spLocks/>
            </p:cNvSpPr>
            <p:nvPr/>
          </p:nvSpPr>
          <p:spPr bwMode="auto">
            <a:xfrm>
              <a:off x="1478" y="1852"/>
              <a:ext cx="2676" cy="206"/>
            </a:xfrm>
            <a:custGeom>
              <a:avLst/>
              <a:gdLst>
                <a:gd name="T0" fmla="*/ 0 w 298"/>
                <a:gd name="T1" fmla="*/ 148007 h 23"/>
                <a:gd name="T2" fmla="*/ 201275 w 298"/>
                <a:gd name="T3" fmla="*/ 0 h 23"/>
                <a:gd name="T4" fmla="*/ 1937729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98" name="Freeform 19"/>
            <p:cNvSpPr>
              <a:spLocks/>
            </p:cNvSpPr>
            <p:nvPr/>
          </p:nvSpPr>
          <p:spPr bwMode="auto">
            <a:xfrm>
              <a:off x="1478" y="1574"/>
              <a:ext cx="2676" cy="206"/>
            </a:xfrm>
            <a:custGeom>
              <a:avLst/>
              <a:gdLst>
                <a:gd name="T0" fmla="*/ 0 w 298"/>
                <a:gd name="T1" fmla="*/ 148007 h 23"/>
                <a:gd name="T2" fmla="*/ 201275 w 298"/>
                <a:gd name="T3" fmla="*/ 0 h 23"/>
                <a:gd name="T4" fmla="*/ 1937729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199" name="Freeform 20"/>
            <p:cNvSpPr>
              <a:spLocks/>
            </p:cNvSpPr>
            <p:nvPr/>
          </p:nvSpPr>
          <p:spPr bwMode="auto">
            <a:xfrm>
              <a:off x="1478" y="2964"/>
              <a:ext cx="2676" cy="206"/>
            </a:xfrm>
            <a:custGeom>
              <a:avLst/>
              <a:gdLst>
                <a:gd name="T0" fmla="*/ 2676 w 2676"/>
                <a:gd name="T1" fmla="*/ 0 h 206"/>
                <a:gd name="T2" fmla="*/ 2397 w 2676"/>
                <a:gd name="T3" fmla="*/ 206 h 206"/>
                <a:gd name="T4" fmla="*/ 0 w 2676"/>
                <a:gd name="T5" fmla="*/ 206 h 206"/>
                <a:gd name="T6" fmla="*/ 278 w 2676"/>
                <a:gd name="T7" fmla="*/ 0 h 206"/>
                <a:gd name="T8" fmla="*/ 2676 w 2676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206"/>
                <a:gd name="T17" fmla="*/ 2676 w 2676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206">
                  <a:moveTo>
                    <a:pt x="2676" y="0"/>
                  </a:moveTo>
                  <a:lnTo>
                    <a:pt x="2397" y="206"/>
                  </a:lnTo>
                  <a:lnTo>
                    <a:pt x="0" y="206"/>
                  </a:lnTo>
                  <a:lnTo>
                    <a:pt x="278" y="0"/>
                  </a:lnTo>
                  <a:lnTo>
                    <a:pt x="2676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00" name="Freeform 21"/>
            <p:cNvSpPr>
              <a:spLocks/>
            </p:cNvSpPr>
            <p:nvPr/>
          </p:nvSpPr>
          <p:spPr bwMode="auto">
            <a:xfrm>
              <a:off x="1478" y="1574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6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6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noFill/>
            <a:ln w="14288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01" name="Rectangle 22"/>
            <p:cNvSpPr>
              <a:spLocks noChangeArrowheads="1"/>
            </p:cNvSpPr>
            <p:nvPr/>
          </p:nvSpPr>
          <p:spPr bwMode="auto">
            <a:xfrm>
              <a:off x="1756" y="1574"/>
              <a:ext cx="2398" cy="1390"/>
            </a:xfrm>
            <a:prstGeom prst="rect">
              <a:avLst/>
            </a:prstGeom>
            <a:noFill/>
            <a:ln w="142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6202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282"/>
              <a:ext cx="11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03" name="Freeform 24"/>
            <p:cNvSpPr>
              <a:spLocks/>
            </p:cNvSpPr>
            <p:nvPr/>
          </p:nvSpPr>
          <p:spPr bwMode="auto">
            <a:xfrm>
              <a:off x="2124" y="2282"/>
              <a:ext cx="108" cy="825"/>
            </a:xfrm>
            <a:custGeom>
              <a:avLst/>
              <a:gdLst>
                <a:gd name="T0" fmla="*/ 0 w 108"/>
                <a:gd name="T1" fmla="*/ 825 h 825"/>
                <a:gd name="T2" fmla="*/ 0 w 108"/>
                <a:gd name="T3" fmla="*/ 81 h 825"/>
                <a:gd name="T4" fmla="*/ 108 w 108"/>
                <a:gd name="T5" fmla="*/ 0 h 825"/>
                <a:gd name="T6" fmla="*/ 108 w 108"/>
                <a:gd name="T7" fmla="*/ 745 h 825"/>
                <a:gd name="T8" fmla="*/ 0 w 108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825"/>
                <a:gd name="T17" fmla="*/ 108 w 108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825">
                  <a:moveTo>
                    <a:pt x="0" y="825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74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04" name="Freeform 25"/>
            <p:cNvSpPr>
              <a:spLocks/>
            </p:cNvSpPr>
            <p:nvPr/>
          </p:nvSpPr>
          <p:spPr bwMode="auto">
            <a:xfrm>
              <a:off x="2124" y="2282"/>
              <a:ext cx="108" cy="825"/>
            </a:xfrm>
            <a:custGeom>
              <a:avLst/>
              <a:gdLst>
                <a:gd name="T0" fmla="*/ 0 w 108"/>
                <a:gd name="T1" fmla="*/ 825 h 825"/>
                <a:gd name="T2" fmla="*/ 0 w 108"/>
                <a:gd name="T3" fmla="*/ 81 h 825"/>
                <a:gd name="T4" fmla="*/ 108 w 108"/>
                <a:gd name="T5" fmla="*/ 0 h 825"/>
                <a:gd name="T6" fmla="*/ 108 w 108"/>
                <a:gd name="T7" fmla="*/ 745 h 825"/>
                <a:gd name="T8" fmla="*/ 0 w 108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825"/>
                <a:gd name="T17" fmla="*/ 108 w 108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825">
                  <a:moveTo>
                    <a:pt x="0" y="825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74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05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2282"/>
              <a:ext cx="11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06" name="Freeform 27"/>
            <p:cNvSpPr>
              <a:spLocks/>
            </p:cNvSpPr>
            <p:nvPr/>
          </p:nvSpPr>
          <p:spPr bwMode="auto">
            <a:xfrm>
              <a:off x="2124" y="2282"/>
              <a:ext cx="108" cy="825"/>
            </a:xfrm>
            <a:custGeom>
              <a:avLst/>
              <a:gdLst>
                <a:gd name="T0" fmla="*/ 0 w 108"/>
                <a:gd name="T1" fmla="*/ 825 h 825"/>
                <a:gd name="T2" fmla="*/ 0 w 108"/>
                <a:gd name="T3" fmla="*/ 81 h 825"/>
                <a:gd name="T4" fmla="*/ 108 w 108"/>
                <a:gd name="T5" fmla="*/ 0 h 825"/>
                <a:gd name="T6" fmla="*/ 108 w 108"/>
                <a:gd name="T7" fmla="*/ 745 h 825"/>
                <a:gd name="T8" fmla="*/ 0 w 108"/>
                <a:gd name="T9" fmla="*/ 825 h 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825"/>
                <a:gd name="T17" fmla="*/ 108 w 108"/>
                <a:gd name="T18" fmla="*/ 825 h 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825">
                  <a:moveTo>
                    <a:pt x="0" y="825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745"/>
                  </a:lnTo>
                  <a:lnTo>
                    <a:pt x="0" y="825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07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" y="2363"/>
              <a:ext cx="323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08" name="Rectangle 29"/>
            <p:cNvSpPr>
              <a:spLocks noChangeArrowheads="1"/>
            </p:cNvSpPr>
            <p:nvPr/>
          </p:nvSpPr>
          <p:spPr bwMode="auto">
            <a:xfrm>
              <a:off x="1801" y="2363"/>
              <a:ext cx="323" cy="74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6209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" y="2282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10" name="Freeform 31"/>
            <p:cNvSpPr>
              <a:spLocks/>
            </p:cNvSpPr>
            <p:nvPr/>
          </p:nvSpPr>
          <p:spPr bwMode="auto">
            <a:xfrm>
              <a:off x="1801" y="2282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8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11" name="Freeform 32"/>
            <p:cNvSpPr>
              <a:spLocks/>
            </p:cNvSpPr>
            <p:nvPr/>
          </p:nvSpPr>
          <p:spPr bwMode="auto">
            <a:xfrm>
              <a:off x="1801" y="2282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8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12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" y="2282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13" name="Freeform 34"/>
            <p:cNvSpPr>
              <a:spLocks/>
            </p:cNvSpPr>
            <p:nvPr/>
          </p:nvSpPr>
          <p:spPr bwMode="auto">
            <a:xfrm>
              <a:off x="1801" y="2282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8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14" name="Picture 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1744"/>
              <a:ext cx="11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15" name="Freeform 36"/>
            <p:cNvSpPr>
              <a:spLocks/>
            </p:cNvSpPr>
            <p:nvPr/>
          </p:nvSpPr>
          <p:spPr bwMode="auto">
            <a:xfrm>
              <a:off x="2924" y="1744"/>
              <a:ext cx="107" cy="1363"/>
            </a:xfrm>
            <a:custGeom>
              <a:avLst/>
              <a:gdLst>
                <a:gd name="T0" fmla="*/ 0 w 107"/>
                <a:gd name="T1" fmla="*/ 1363 h 1363"/>
                <a:gd name="T2" fmla="*/ 0 w 107"/>
                <a:gd name="T3" fmla="*/ 90 h 1363"/>
                <a:gd name="T4" fmla="*/ 107 w 107"/>
                <a:gd name="T5" fmla="*/ 0 h 1363"/>
                <a:gd name="T6" fmla="*/ 107 w 107"/>
                <a:gd name="T7" fmla="*/ 1283 h 1363"/>
                <a:gd name="T8" fmla="*/ 0 w 107"/>
                <a:gd name="T9" fmla="*/ 1363 h 1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63"/>
                <a:gd name="T17" fmla="*/ 107 w 107"/>
                <a:gd name="T18" fmla="*/ 1363 h 1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63">
                  <a:moveTo>
                    <a:pt x="0" y="1363"/>
                  </a:moveTo>
                  <a:lnTo>
                    <a:pt x="0" y="90"/>
                  </a:lnTo>
                  <a:lnTo>
                    <a:pt x="107" y="0"/>
                  </a:lnTo>
                  <a:lnTo>
                    <a:pt x="107" y="1283"/>
                  </a:lnTo>
                  <a:lnTo>
                    <a:pt x="0" y="1363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16" name="Freeform 37"/>
            <p:cNvSpPr>
              <a:spLocks/>
            </p:cNvSpPr>
            <p:nvPr/>
          </p:nvSpPr>
          <p:spPr bwMode="auto">
            <a:xfrm>
              <a:off x="2924" y="1744"/>
              <a:ext cx="107" cy="1363"/>
            </a:xfrm>
            <a:custGeom>
              <a:avLst/>
              <a:gdLst>
                <a:gd name="T0" fmla="*/ 0 w 107"/>
                <a:gd name="T1" fmla="*/ 1363 h 1363"/>
                <a:gd name="T2" fmla="*/ 0 w 107"/>
                <a:gd name="T3" fmla="*/ 90 h 1363"/>
                <a:gd name="T4" fmla="*/ 107 w 107"/>
                <a:gd name="T5" fmla="*/ 0 h 1363"/>
                <a:gd name="T6" fmla="*/ 107 w 107"/>
                <a:gd name="T7" fmla="*/ 1283 h 1363"/>
                <a:gd name="T8" fmla="*/ 0 w 107"/>
                <a:gd name="T9" fmla="*/ 1363 h 1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63"/>
                <a:gd name="T17" fmla="*/ 107 w 107"/>
                <a:gd name="T18" fmla="*/ 1363 h 1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63">
                  <a:moveTo>
                    <a:pt x="0" y="1363"/>
                  </a:moveTo>
                  <a:lnTo>
                    <a:pt x="0" y="90"/>
                  </a:lnTo>
                  <a:lnTo>
                    <a:pt x="107" y="0"/>
                  </a:lnTo>
                  <a:lnTo>
                    <a:pt x="107" y="1283"/>
                  </a:lnTo>
                  <a:lnTo>
                    <a:pt x="0" y="1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17" name="Picture 3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1744"/>
              <a:ext cx="116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18" name="Freeform 39"/>
            <p:cNvSpPr>
              <a:spLocks/>
            </p:cNvSpPr>
            <p:nvPr/>
          </p:nvSpPr>
          <p:spPr bwMode="auto">
            <a:xfrm>
              <a:off x="2924" y="1744"/>
              <a:ext cx="107" cy="1363"/>
            </a:xfrm>
            <a:custGeom>
              <a:avLst/>
              <a:gdLst>
                <a:gd name="T0" fmla="*/ 0 w 107"/>
                <a:gd name="T1" fmla="*/ 1363 h 1363"/>
                <a:gd name="T2" fmla="*/ 0 w 107"/>
                <a:gd name="T3" fmla="*/ 90 h 1363"/>
                <a:gd name="T4" fmla="*/ 107 w 107"/>
                <a:gd name="T5" fmla="*/ 0 h 1363"/>
                <a:gd name="T6" fmla="*/ 107 w 107"/>
                <a:gd name="T7" fmla="*/ 1283 h 1363"/>
                <a:gd name="T8" fmla="*/ 0 w 107"/>
                <a:gd name="T9" fmla="*/ 1363 h 1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63"/>
                <a:gd name="T17" fmla="*/ 107 w 107"/>
                <a:gd name="T18" fmla="*/ 1363 h 1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63">
                  <a:moveTo>
                    <a:pt x="0" y="1363"/>
                  </a:moveTo>
                  <a:lnTo>
                    <a:pt x="0" y="90"/>
                  </a:lnTo>
                  <a:lnTo>
                    <a:pt x="107" y="0"/>
                  </a:lnTo>
                  <a:lnTo>
                    <a:pt x="107" y="1283"/>
                  </a:lnTo>
                  <a:lnTo>
                    <a:pt x="0" y="1363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19" name="Picture 4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834"/>
              <a:ext cx="324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20" name="Rectangle 41"/>
            <p:cNvSpPr>
              <a:spLocks noChangeArrowheads="1"/>
            </p:cNvSpPr>
            <p:nvPr/>
          </p:nvSpPr>
          <p:spPr bwMode="auto">
            <a:xfrm>
              <a:off x="2600" y="1834"/>
              <a:ext cx="324" cy="127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6221" name="Picture 4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744"/>
              <a:ext cx="44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22" name="Freeform 43"/>
            <p:cNvSpPr>
              <a:spLocks/>
            </p:cNvSpPr>
            <p:nvPr/>
          </p:nvSpPr>
          <p:spPr bwMode="auto">
            <a:xfrm>
              <a:off x="2600" y="1744"/>
              <a:ext cx="431" cy="90"/>
            </a:xfrm>
            <a:custGeom>
              <a:avLst/>
              <a:gdLst>
                <a:gd name="T0" fmla="*/ 324 w 431"/>
                <a:gd name="T1" fmla="*/ 90 h 90"/>
                <a:gd name="T2" fmla="*/ 431 w 431"/>
                <a:gd name="T3" fmla="*/ 0 h 90"/>
                <a:gd name="T4" fmla="*/ 108 w 431"/>
                <a:gd name="T5" fmla="*/ 0 h 90"/>
                <a:gd name="T6" fmla="*/ 0 w 431"/>
                <a:gd name="T7" fmla="*/ 90 h 90"/>
                <a:gd name="T8" fmla="*/ 324 w 431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90"/>
                <a:gd name="T17" fmla="*/ 431 w 43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90">
                  <a:moveTo>
                    <a:pt x="324" y="90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90"/>
                  </a:lnTo>
                  <a:lnTo>
                    <a:pt x="324" y="9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23" name="Freeform 44"/>
            <p:cNvSpPr>
              <a:spLocks/>
            </p:cNvSpPr>
            <p:nvPr/>
          </p:nvSpPr>
          <p:spPr bwMode="auto">
            <a:xfrm>
              <a:off x="2600" y="1744"/>
              <a:ext cx="431" cy="90"/>
            </a:xfrm>
            <a:custGeom>
              <a:avLst/>
              <a:gdLst>
                <a:gd name="T0" fmla="*/ 324 w 431"/>
                <a:gd name="T1" fmla="*/ 90 h 90"/>
                <a:gd name="T2" fmla="*/ 431 w 431"/>
                <a:gd name="T3" fmla="*/ 0 h 90"/>
                <a:gd name="T4" fmla="*/ 108 w 431"/>
                <a:gd name="T5" fmla="*/ 0 h 90"/>
                <a:gd name="T6" fmla="*/ 0 w 431"/>
                <a:gd name="T7" fmla="*/ 90 h 90"/>
                <a:gd name="T8" fmla="*/ 324 w 431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90"/>
                <a:gd name="T17" fmla="*/ 431 w 43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90">
                  <a:moveTo>
                    <a:pt x="324" y="90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90"/>
                  </a:lnTo>
                  <a:lnTo>
                    <a:pt x="324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24" name="Picture 4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744"/>
              <a:ext cx="440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25" name="Freeform 46"/>
            <p:cNvSpPr>
              <a:spLocks/>
            </p:cNvSpPr>
            <p:nvPr/>
          </p:nvSpPr>
          <p:spPr bwMode="auto">
            <a:xfrm>
              <a:off x="2600" y="1744"/>
              <a:ext cx="431" cy="90"/>
            </a:xfrm>
            <a:custGeom>
              <a:avLst/>
              <a:gdLst>
                <a:gd name="T0" fmla="*/ 324 w 431"/>
                <a:gd name="T1" fmla="*/ 90 h 90"/>
                <a:gd name="T2" fmla="*/ 431 w 431"/>
                <a:gd name="T3" fmla="*/ 0 h 90"/>
                <a:gd name="T4" fmla="*/ 108 w 431"/>
                <a:gd name="T5" fmla="*/ 0 h 90"/>
                <a:gd name="T6" fmla="*/ 0 w 431"/>
                <a:gd name="T7" fmla="*/ 90 h 90"/>
                <a:gd name="T8" fmla="*/ 324 w 431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90"/>
                <a:gd name="T17" fmla="*/ 431 w 43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90">
                  <a:moveTo>
                    <a:pt x="324" y="90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90"/>
                  </a:lnTo>
                  <a:lnTo>
                    <a:pt x="324" y="9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26" name="Picture 4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" y="1789"/>
              <a:ext cx="116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27" name="Freeform 48"/>
            <p:cNvSpPr>
              <a:spLocks/>
            </p:cNvSpPr>
            <p:nvPr/>
          </p:nvSpPr>
          <p:spPr bwMode="auto">
            <a:xfrm>
              <a:off x="3723" y="1789"/>
              <a:ext cx="107" cy="1318"/>
            </a:xfrm>
            <a:custGeom>
              <a:avLst/>
              <a:gdLst>
                <a:gd name="T0" fmla="*/ 0 w 107"/>
                <a:gd name="T1" fmla="*/ 1318 h 1318"/>
                <a:gd name="T2" fmla="*/ 0 w 107"/>
                <a:gd name="T3" fmla="*/ 81 h 1318"/>
                <a:gd name="T4" fmla="*/ 107 w 107"/>
                <a:gd name="T5" fmla="*/ 0 h 1318"/>
                <a:gd name="T6" fmla="*/ 107 w 107"/>
                <a:gd name="T7" fmla="*/ 1238 h 1318"/>
                <a:gd name="T8" fmla="*/ 0 w 107"/>
                <a:gd name="T9" fmla="*/ 1318 h 1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18"/>
                <a:gd name="T17" fmla="*/ 107 w 107"/>
                <a:gd name="T18" fmla="*/ 1318 h 1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18">
                  <a:moveTo>
                    <a:pt x="0" y="1318"/>
                  </a:moveTo>
                  <a:lnTo>
                    <a:pt x="0" y="81"/>
                  </a:lnTo>
                  <a:lnTo>
                    <a:pt x="107" y="0"/>
                  </a:lnTo>
                  <a:lnTo>
                    <a:pt x="107" y="1238"/>
                  </a:lnTo>
                  <a:lnTo>
                    <a:pt x="0" y="1318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28" name="Freeform 49"/>
            <p:cNvSpPr>
              <a:spLocks/>
            </p:cNvSpPr>
            <p:nvPr/>
          </p:nvSpPr>
          <p:spPr bwMode="auto">
            <a:xfrm>
              <a:off x="3723" y="1789"/>
              <a:ext cx="107" cy="1318"/>
            </a:xfrm>
            <a:custGeom>
              <a:avLst/>
              <a:gdLst>
                <a:gd name="T0" fmla="*/ 0 w 107"/>
                <a:gd name="T1" fmla="*/ 1318 h 1318"/>
                <a:gd name="T2" fmla="*/ 0 w 107"/>
                <a:gd name="T3" fmla="*/ 81 h 1318"/>
                <a:gd name="T4" fmla="*/ 107 w 107"/>
                <a:gd name="T5" fmla="*/ 0 h 1318"/>
                <a:gd name="T6" fmla="*/ 107 w 107"/>
                <a:gd name="T7" fmla="*/ 1238 h 1318"/>
                <a:gd name="T8" fmla="*/ 0 w 107"/>
                <a:gd name="T9" fmla="*/ 1318 h 1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18"/>
                <a:gd name="T17" fmla="*/ 107 w 107"/>
                <a:gd name="T18" fmla="*/ 1318 h 1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18">
                  <a:moveTo>
                    <a:pt x="0" y="1318"/>
                  </a:moveTo>
                  <a:lnTo>
                    <a:pt x="0" y="81"/>
                  </a:lnTo>
                  <a:lnTo>
                    <a:pt x="107" y="0"/>
                  </a:lnTo>
                  <a:lnTo>
                    <a:pt x="107" y="1238"/>
                  </a:lnTo>
                  <a:lnTo>
                    <a:pt x="0" y="1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29" name="Picture 5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" y="1789"/>
              <a:ext cx="116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30" name="Freeform 51"/>
            <p:cNvSpPr>
              <a:spLocks/>
            </p:cNvSpPr>
            <p:nvPr/>
          </p:nvSpPr>
          <p:spPr bwMode="auto">
            <a:xfrm>
              <a:off x="3723" y="1789"/>
              <a:ext cx="107" cy="1318"/>
            </a:xfrm>
            <a:custGeom>
              <a:avLst/>
              <a:gdLst>
                <a:gd name="T0" fmla="*/ 0 w 107"/>
                <a:gd name="T1" fmla="*/ 1318 h 1318"/>
                <a:gd name="T2" fmla="*/ 0 w 107"/>
                <a:gd name="T3" fmla="*/ 81 h 1318"/>
                <a:gd name="T4" fmla="*/ 107 w 107"/>
                <a:gd name="T5" fmla="*/ 0 h 1318"/>
                <a:gd name="T6" fmla="*/ 107 w 107"/>
                <a:gd name="T7" fmla="*/ 1238 h 1318"/>
                <a:gd name="T8" fmla="*/ 0 w 107"/>
                <a:gd name="T9" fmla="*/ 1318 h 1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18"/>
                <a:gd name="T17" fmla="*/ 107 w 107"/>
                <a:gd name="T18" fmla="*/ 1318 h 1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18">
                  <a:moveTo>
                    <a:pt x="0" y="1318"/>
                  </a:moveTo>
                  <a:lnTo>
                    <a:pt x="0" y="81"/>
                  </a:lnTo>
                  <a:lnTo>
                    <a:pt x="107" y="0"/>
                  </a:lnTo>
                  <a:lnTo>
                    <a:pt x="107" y="1238"/>
                  </a:lnTo>
                  <a:lnTo>
                    <a:pt x="0" y="1318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31" name="Picture 5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870"/>
              <a:ext cx="324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32" name="Rectangle 53"/>
            <p:cNvSpPr>
              <a:spLocks noChangeArrowheads="1"/>
            </p:cNvSpPr>
            <p:nvPr/>
          </p:nvSpPr>
          <p:spPr bwMode="auto">
            <a:xfrm>
              <a:off x="3399" y="1870"/>
              <a:ext cx="324" cy="123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6233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789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34" name="Freeform 55"/>
            <p:cNvSpPr>
              <a:spLocks/>
            </p:cNvSpPr>
            <p:nvPr/>
          </p:nvSpPr>
          <p:spPr bwMode="auto">
            <a:xfrm>
              <a:off x="3399" y="1789"/>
              <a:ext cx="431" cy="81"/>
            </a:xfrm>
            <a:custGeom>
              <a:avLst/>
              <a:gdLst>
                <a:gd name="T0" fmla="*/ 324 w 431"/>
                <a:gd name="T1" fmla="*/ 81 h 81"/>
                <a:gd name="T2" fmla="*/ 431 w 431"/>
                <a:gd name="T3" fmla="*/ 0 h 81"/>
                <a:gd name="T4" fmla="*/ 108 w 431"/>
                <a:gd name="T5" fmla="*/ 0 h 81"/>
                <a:gd name="T6" fmla="*/ 0 w 431"/>
                <a:gd name="T7" fmla="*/ 81 h 81"/>
                <a:gd name="T8" fmla="*/ 324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4" y="81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81"/>
                  </a:lnTo>
                  <a:lnTo>
                    <a:pt x="324" y="81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35" name="Freeform 56"/>
            <p:cNvSpPr>
              <a:spLocks/>
            </p:cNvSpPr>
            <p:nvPr/>
          </p:nvSpPr>
          <p:spPr bwMode="auto">
            <a:xfrm>
              <a:off x="3399" y="1789"/>
              <a:ext cx="431" cy="81"/>
            </a:xfrm>
            <a:custGeom>
              <a:avLst/>
              <a:gdLst>
                <a:gd name="T0" fmla="*/ 324 w 431"/>
                <a:gd name="T1" fmla="*/ 81 h 81"/>
                <a:gd name="T2" fmla="*/ 431 w 431"/>
                <a:gd name="T3" fmla="*/ 0 h 81"/>
                <a:gd name="T4" fmla="*/ 108 w 431"/>
                <a:gd name="T5" fmla="*/ 0 h 81"/>
                <a:gd name="T6" fmla="*/ 0 w 431"/>
                <a:gd name="T7" fmla="*/ 81 h 81"/>
                <a:gd name="T8" fmla="*/ 324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4" y="81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81"/>
                  </a:lnTo>
                  <a:lnTo>
                    <a:pt x="324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6236" name="Picture 5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789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237" name="Freeform 58"/>
            <p:cNvSpPr>
              <a:spLocks/>
            </p:cNvSpPr>
            <p:nvPr/>
          </p:nvSpPr>
          <p:spPr bwMode="auto">
            <a:xfrm>
              <a:off x="3399" y="1789"/>
              <a:ext cx="431" cy="81"/>
            </a:xfrm>
            <a:custGeom>
              <a:avLst/>
              <a:gdLst>
                <a:gd name="T0" fmla="*/ 324 w 431"/>
                <a:gd name="T1" fmla="*/ 81 h 81"/>
                <a:gd name="T2" fmla="*/ 431 w 431"/>
                <a:gd name="T3" fmla="*/ 0 h 81"/>
                <a:gd name="T4" fmla="*/ 108 w 431"/>
                <a:gd name="T5" fmla="*/ 0 h 81"/>
                <a:gd name="T6" fmla="*/ 0 w 431"/>
                <a:gd name="T7" fmla="*/ 81 h 81"/>
                <a:gd name="T8" fmla="*/ 324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4" y="81"/>
                  </a:moveTo>
                  <a:lnTo>
                    <a:pt x="431" y="0"/>
                  </a:lnTo>
                  <a:lnTo>
                    <a:pt x="108" y="0"/>
                  </a:lnTo>
                  <a:lnTo>
                    <a:pt x="0" y="81"/>
                  </a:lnTo>
                  <a:lnTo>
                    <a:pt x="324" y="81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38" name="Line 59"/>
            <p:cNvSpPr>
              <a:spLocks noChangeShapeType="1"/>
            </p:cNvSpPr>
            <p:nvPr/>
          </p:nvSpPr>
          <p:spPr bwMode="auto">
            <a:xfrm flipV="1">
              <a:off x="1478" y="1780"/>
              <a:ext cx="1" cy="13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39" name="Line 60"/>
            <p:cNvSpPr>
              <a:spLocks noChangeShapeType="1"/>
            </p:cNvSpPr>
            <p:nvPr/>
          </p:nvSpPr>
          <p:spPr bwMode="auto">
            <a:xfrm flipH="1">
              <a:off x="1451" y="317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40" name="Line 61"/>
            <p:cNvSpPr>
              <a:spLocks noChangeShapeType="1"/>
            </p:cNvSpPr>
            <p:nvPr/>
          </p:nvSpPr>
          <p:spPr bwMode="auto">
            <a:xfrm flipH="1">
              <a:off x="1451" y="289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41" name="Line 62"/>
            <p:cNvSpPr>
              <a:spLocks noChangeShapeType="1"/>
            </p:cNvSpPr>
            <p:nvPr/>
          </p:nvSpPr>
          <p:spPr bwMode="auto">
            <a:xfrm flipH="1">
              <a:off x="1451" y="261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42" name="Line 63"/>
            <p:cNvSpPr>
              <a:spLocks noChangeShapeType="1"/>
            </p:cNvSpPr>
            <p:nvPr/>
          </p:nvSpPr>
          <p:spPr bwMode="auto">
            <a:xfrm flipH="1">
              <a:off x="1451" y="2336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43" name="Line 64"/>
            <p:cNvSpPr>
              <a:spLocks noChangeShapeType="1"/>
            </p:cNvSpPr>
            <p:nvPr/>
          </p:nvSpPr>
          <p:spPr bwMode="auto">
            <a:xfrm flipH="1">
              <a:off x="1451" y="2058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44" name="Line 65"/>
            <p:cNvSpPr>
              <a:spLocks noChangeShapeType="1"/>
            </p:cNvSpPr>
            <p:nvPr/>
          </p:nvSpPr>
          <p:spPr bwMode="auto">
            <a:xfrm flipH="1">
              <a:off x="1451" y="178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8242" name="Rectangle 66"/>
            <p:cNvSpPr>
              <a:spLocks noChangeArrowheads="1"/>
            </p:cNvSpPr>
            <p:nvPr/>
          </p:nvSpPr>
          <p:spPr bwMode="auto">
            <a:xfrm>
              <a:off x="1370" y="3099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43" name="Rectangle 67"/>
            <p:cNvSpPr>
              <a:spLocks noChangeArrowheads="1"/>
            </p:cNvSpPr>
            <p:nvPr/>
          </p:nvSpPr>
          <p:spPr bwMode="auto">
            <a:xfrm>
              <a:off x="1307" y="2820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44" name="Rectangle 68"/>
            <p:cNvSpPr>
              <a:spLocks noChangeArrowheads="1"/>
            </p:cNvSpPr>
            <p:nvPr/>
          </p:nvSpPr>
          <p:spPr bwMode="auto">
            <a:xfrm>
              <a:off x="1307" y="2542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45" name="Rectangle 69"/>
            <p:cNvSpPr>
              <a:spLocks noChangeArrowheads="1"/>
            </p:cNvSpPr>
            <p:nvPr/>
          </p:nvSpPr>
          <p:spPr bwMode="auto">
            <a:xfrm>
              <a:off x="1307" y="2264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46" name="Rectangle 70"/>
            <p:cNvSpPr>
              <a:spLocks noChangeArrowheads="1"/>
            </p:cNvSpPr>
            <p:nvPr/>
          </p:nvSpPr>
          <p:spPr bwMode="auto">
            <a:xfrm>
              <a:off x="1307" y="1986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47" name="Rectangle 71"/>
            <p:cNvSpPr>
              <a:spLocks noChangeArrowheads="1"/>
            </p:cNvSpPr>
            <p:nvPr/>
          </p:nvSpPr>
          <p:spPr bwMode="auto">
            <a:xfrm>
              <a:off x="1307" y="1708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6251" name="Line 72"/>
            <p:cNvSpPr>
              <a:spLocks noChangeShapeType="1"/>
            </p:cNvSpPr>
            <p:nvPr/>
          </p:nvSpPr>
          <p:spPr bwMode="auto">
            <a:xfrm>
              <a:off x="1478" y="3170"/>
              <a:ext cx="23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52" name="Line 73"/>
            <p:cNvSpPr>
              <a:spLocks noChangeShapeType="1"/>
            </p:cNvSpPr>
            <p:nvPr/>
          </p:nvSpPr>
          <p:spPr bwMode="auto">
            <a:xfrm>
              <a:off x="1478" y="317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53" name="Line 74"/>
            <p:cNvSpPr>
              <a:spLocks noChangeShapeType="1"/>
            </p:cNvSpPr>
            <p:nvPr/>
          </p:nvSpPr>
          <p:spPr bwMode="auto">
            <a:xfrm>
              <a:off x="2277" y="317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54" name="Line 75"/>
            <p:cNvSpPr>
              <a:spLocks noChangeShapeType="1"/>
            </p:cNvSpPr>
            <p:nvPr/>
          </p:nvSpPr>
          <p:spPr bwMode="auto">
            <a:xfrm>
              <a:off x="3076" y="317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255" name="Line 76"/>
            <p:cNvSpPr>
              <a:spLocks noChangeShapeType="1"/>
            </p:cNvSpPr>
            <p:nvPr/>
          </p:nvSpPr>
          <p:spPr bwMode="auto">
            <a:xfrm>
              <a:off x="3875" y="3170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8253" name="Rectangle 77"/>
            <p:cNvSpPr>
              <a:spLocks noChangeArrowheads="1"/>
            </p:cNvSpPr>
            <p:nvPr/>
          </p:nvSpPr>
          <p:spPr bwMode="auto">
            <a:xfrm>
              <a:off x="1837" y="3224"/>
              <a:ext cx="1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to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54" name="Rectangle 78"/>
            <p:cNvSpPr>
              <a:spLocks noChangeArrowheads="1"/>
            </p:cNvSpPr>
            <p:nvPr/>
          </p:nvSpPr>
          <p:spPr bwMode="auto">
            <a:xfrm>
              <a:off x="2439" y="3224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2 months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55" name="Rectangle 79"/>
            <p:cNvSpPr>
              <a:spLocks noChangeArrowheads="1"/>
            </p:cNvSpPr>
            <p:nvPr/>
          </p:nvSpPr>
          <p:spPr bwMode="auto">
            <a:xfrm>
              <a:off x="3238" y="3224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4 months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8256" name="Rectangle 80"/>
            <p:cNvSpPr>
              <a:spLocks noChangeArrowheads="1"/>
            </p:cNvSpPr>
            <p:nvPr/>
          </p:nvSpPr>
          <p:spPr bwMode="auto">
            <a:xfrm>
              <a:off x="2241" y="1251"/>
              <a:ext cx="96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Sideremia (ug/dL)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6260" name="Rectangle 81"/>
            <p:cNvSpPr>
              <a:spLocks noChangeArrowheads="1"/>
            </p:cNvSpPr>
            <p:nvPr/>
          </p:nvSpPr>
          <p:spPr bwMode="auto">
            <a:xfrm>
              <a:off x="1020" y="1179"/>
              <a:ext cx="3394" cy="2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06180" name="Line 82"/>
          <p:cNvSpPr>
            <a:spLocks noChangeShapeType="1"/>
          </p:cNvSpPr>
          <p:nvPr/>
        </p:nvSpPr>
        <p:spPr bwMode="auto">
          <a:xfrm flipH="1">
            <a:off x="6096000" y="1341438"/>
            <a:ext cx="1295400" cy="14414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259" name="Text Box 83"/>
          <p:cNvSpPr txBox="1">
            <a:spLocks noChangeArrowheads="1"/>
          </p:cNvSpPr>
          <p:nvPr/>
        </p:nvSpPr>
        <p:spPr bwMode="auto">
          <a:xfrm>
            <a:off x="7391400" y="1233488"/>
            <a:ext cx="1296988" cy="4619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+70%</a:t>
            </a:r>
          </a:p>
        </p:txBody>
      </p:sp>
      <p:pic>
        <p:nvPicPr>
          <p:cNvPr id="306182" name="Picture 2" descr="Senza nome"/>
          <p:cNvPicPr>
            <a:picLocks noChangeAspect="1" noChangeArrowheads="1"/>
          </p:cNvPicPr>
          <p:nvPr/>
        </p:nvPicPr>
        <p:blipFill>
          <a:blip r:embed="rId19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693739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04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2" name="Group 2"/>
          <p:cNvGrpSpPr>
            <a:grpSpLocks noChangeAspect="1"/>
          </p:cNvGrpSpPr>
          <p:nvPr/>
        </p:nvGrpSpPr>
        <p:grpSpPr bwMode="auto">
          <a:xfrm>
            <a:off x="3000376" y="1833563"/>
            <a:ext cx="5832475" cy="4043362"/>
            <a:chOff x="930" y="1155"/>
            <a:chExt cx="3674" cy="2547"/>
          </a:xfrm>
        </p:grpSpPr>
        <p:sp>
          <p:nvSpPr>
            <p:cNvPr id="3072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0" y="1155"/>
              <a:ext cx="3674" cy="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08" name="Rectangle 4"/>
            <p:cNvSpPr>
              <a:spLocks noChangeArrowheads="1"/>
            </p:cNvSpPr>
            <p:nvPr/>
          </p:nvSpPr>
          <p:spPr bwMode="auto">
            <a:xfrm>
              <a:off x="977" y="1202"/>
              <a:ext cx="3570" cy="245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209" name="Freeform 5"/>
            <p:cNvSpPr>
              <a:spLocks/>
            </p:cNvSpPr>
            <p:nvPr/>
          </p:nvSpPr>
          <p:spPr bwMode="auto">
            <a:xfrm>
              <a:off x="1459" y="3079"/>
              <a:ext cx="2814" cy="217"/>
            </a:xfrm>
            <a:custGeom>
              <a:avLst/>
              <a:gdLst>
                <a:gd name="T0" fmla="*/ 0 w 2814"/>
                <a:gd name="T1" fmla="*/ 217 h 217"/>
                <a:gd name="T2" fmla="*/ 293 w 2814"/>
                <a:gd name="T3" fmla="*/ 0 h 217"/>
                <a:gd name="T4" fmla="*/ 2814 w 2814"/>
                <a:gd name="T5" fmla="*/ 0 h 217"/>
                <a:gd name="T6" fmla="*/ 2522 w 2814"/>
                <a:gd name="T7" fmla="*/ 217 h 217"/>
                <a:gd name="T8" fmla="*/ 0 w 2814"/>
                <a:gd name="T9" fmla="*/ 217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4"/>
                <a:gd name="T16" fmla="*/ 0 h 217"/>
                <a:gd name="T17" fmla="*/ 2814 w 2814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4" h="217">
                  <a:moveTo>
                    <a:pt x="0" y="217"/>
                  </a:moveTo>
                  <a:lnTo>
                    <a:pt x="293" y="0"/>
                  </a:lnTo>
                  <a:lnTo>
                    <a:pt x="2814" y="0"/>
                  </a:lnTo>
                  <a:lnTo>
                    <a:pt x="2522" y="217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1617"/>
              <a:ext cx="302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11" name="Freeform 7"/>
            <p:cNvSpPr>
              <a:spLocks/>
            </p:cNvSpPr>
            <p:nvPr/>
          </p:nvSpPr>
          <p:spPr bwMode="auto">
            <a:xfrm>
              <a:off x="1459" y="1617"/>
              <a:ext cx="293" cy="1679"/>
            </a:xfrm>
            <a:custGeom>
              <a:avLst/>
              <a:gdLst>
                <a:gd name="T0" fmla="*/ 0 w 293"/>
                <a:gd name="T1" fmla="*/ 1679 h 1679"/>
                <a:gd name="T2" fmla="*/ 0 w 293"/>
                <a:gd name="T3" fmla="*/ 217 h 1679"/>
                <a:gd name="T4" fmla="*/ 293 w 293"/>
                <a:gd name="T5" fmla="*/ 0 h 1679"/>
                <a:gd name="T6" fmla="*/ 293 w 293"/>
                <a:gd name="T7" fmla="*/ 1462 h 1679"/>
                <a:gd name="T8" fmla="*/ 0 w 293"/>
                <a:gd name="T9" fmla="*/ 1679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79"/>
                <a:gd name="T17" fmla="*/ 293 w 293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79">
                  <a:moveTo>
                    <a:pt x="0" y="1679"/>
                  </a:moveTo>
                  <a:lnTo>
                    <a:pt x="0" y="217"/>
                  </a:lnTo>
                  <a:lnTo>
                    <a:pt x="293" y="0"/>
                  </a:lnTo>
                  <a:lnTo>
                    <a:pt x="293" y="1462"/>
                  </a:lnTo>
                  <a:lnTo>
                    <a:pt x="0" y="1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12" name="Freeform 8"/>
            <p:cNvSpPr>
              <a:spLocks/>
            </p:cNvSpPr>
            <p:nvPr/>
          </p:nvSpPr>
          <p:spPr bwMode="auto">
            <a:xfrm>
              <a:off x="1459" y="1617"/>
              <a:ext cx="293" cy="1679"/>
            </a:xfrm>
            <a:custGeom>
              <a:avLst/>
              <a:gdLst>
                <a:gd name="T0" fmla="*/ 0 w 293"/>
                <a:gd name="T1" fmla="*/ 1679 h 1679"/>
                <a:gd name="T2" fmla="*/ 0 w 293"/>
                <a:gd name="T3" fmla="*/ 217 h 1679"/>
                <a:gd name="T4" fmla="*/ 293 w 293"/>
                <a:gd name="T5" fmla="*/ 0 h 1679"/>
                <a:gd name="T6" fmla="*/ 293 w 293"/>
                <a:gd name="T7" fmla="*/ 1462 h 1679"/>
                <a:gd name="T8" fmla="*/ 0 w 293"/>
                <a:gd name="T9" fmla="*/ 1679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79"/>
                <a:gd name="T17" fmla="*/ 293 w 293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79">
                  <a:moveTo>
                    <a:pt x="0" y="1679"/>
                  </a:moveTo>
                  <a:lnTo>
                    <a:pt x="0" y="217"/>
                  </a:lnTo>
                  <a:lnTo>
                    <a:pt x="293" y="0"/>
                  </a:lnTo>
                  <a:lnTo>
                    <a:pt x="293" y="1462"/>
                  </a:lnTo>
                  <a:lnTo>
                    <a:pt x="0" y="16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1617"/>
              <a:ext cx="302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14" name="Freeform 10"/>
            <p:cNvSpPr>
              <a:spLocks/>
            </p:cNvSpPr>
            <p:nvPr/>
          </p:nvSpPr>
          <p:spPr bwMode="auto">
            <a:xfrm>
              <a:off x="1459" y="1617"/>
              <a:ext cx="293" cy="1679"/>
            </a:xfrm>
            <a:custGeom>
              <a:avLst/>
              <a:gdLst>
                <a:gd name="T0" fmla="*/ 0 w 293"/>
                <a:gd name="T1" fmla="*/ 1679 h 1679"/>
                <a:gd name="T2" fmla="*/ 0 w 293"/>
                <a:gd name="T3" fmla="*/ 217 h 1679"/>
                <a:gd name="T4" fmla="*/ 293 w 293"/>
                <a:gd name="T5" fmla="*/ 0 h 1679"/>
                <a:gd name="T6" fmla="*/ 293 w 293"/>
                <a:gd name="T7" fmla="*/ 1462 h 1679"/>
                <a:gd name="T8" fmla="*/ 0 w 293"/>
                <a:gd name="T9" fmla="*/ 1679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79"/>
                <a:gd name="T17" fmla="*/ 293 w 293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79">
                  <a:moveTo>
                    <a:pt x="0" y="1679"/>
                  </a:moveTo>
                  <a:lnTo>
                    <a:pt x="0" y="217"/>
                  </a:lnTo>
                  <a:lnTo>
                    <a:pt x="293" y="0"/>
                  </a:lnTo>
                  <a:lnTo>
                    <a:pt x="293" y="1462"/>
                  </a:lnTo>
                  <a:lnTo>
                    <a:pt x="0" y="167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1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617"/>
              <a:ext cx="2521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16" name="Rectangle 12"/>
            <p:cNvSpPr>
              <a:spLocks noChangeArrowheads="1"/>
            </p:cNvSpPr>
            <p:nvPr/>
          </p:nvSpPr>
          <p:spPr bwMode="auto">
            <a:xfrm>
              <a:off x="1752" y="1617"/>
              <a:ext cx="2521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217" name="Freeform 13"/>
            <p:cNvSpPr>
              <a:spLocks/>
            </p:cNvSpPr>
            <p:nvPr/>
          </p:nvSpPr>
          <p:spPr bwMode="auto">
            <a:xfrm>
              <a:off x="1459" y="3079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18" name="Freeform 14"/>
            <p:cNvSpPr>
              <a:spLocks/>
            </p:cNvSpPr>
            <p:nvPr/>
          </p:nvSpPr>
          <p:spPr bwMode="auto">
            <a:xfrm>
              <a:off x="1459" y="2900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19" name="Freeform 15"/>
            <p:cNvSpPr>
              <a:spLocks/>
            </p:cNvSpPr>
            <p:nvPr/>
          </p:nvSpPr>
          <p:spPr bwMode="auto">
            <a:xfrm>
              <a:off x="1459" y="2712"/>
              <a:ext cx="2814" cy="216"/>
            </a:xfrm>
            <a:custGeom>
              <a:avLst/>
              <a:gdLst>
                <a:gd name="T0" fmla="*/ 0 w 298"/>
                <a:gd name="T1" fmla="*/ 178951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0" name="Freeform 16"/>
            <p:cNvSpPr>
              <a:spLocks/>
            </p:cNvSpPr>
            <p:nvPr/>
          </p:nvSpPr>
          <p:spPr bwMode="auto">
            <a:xfrm>
              <a:off x="1459" y="2532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1" name="Freeform 17"/>
            <p:cNvSpPr>
              <a:spLocks/>
            </p:cNvSpPr>
            <p:nvPr/>
          </p:nvSpPr>
          <p:spPr bwMode="auto">
            <a:xfrm>
              <a:off x="1459" y="2344"/>
              <a:ext cx="2814" cy="226"/>
            </a:xfrm>
            <a:custGeom>
              <a:avLst/>
              <a:gdLst>
                <a:gd name="T0" fmla="*/ 0 w 298"/>
                <a:gd name="T1" fmla="*/ 188701 h 24"/>
                <a:gd name="T2" fmla="*/ 246735 w 298"/>
                <a:gd name="T3" fmla="*/ 0 h 24"/>
                <a:gd name="T4" fmla="*/ 2369407 w 298"/>
                <a:gd name="T5" fmla="*/ 0 h 24"/>
                <a:gd name="T6" fmla="*/ 0 60000 65536"/>
                <a:gd name="T7" fmla="*/ 0 60000 65536"/>
                <a:gd name="T8" fmla="*/ 0 60000 65536"/>
                <a:gd name="T9" fmla="*/ 0 w 298"/>
                <a:gd name="T10" fmla="*/ 0 h 24"/>
                <a:gd name="T11" fmla="*/ 298 w 29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4">
                  <a:moveTo>
                    <a:pt x="0" y="24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2" name="Freeform 18"/>
            <p:cNvSpPr>
              <a:spLocks/>
            </p:cNvSpPr>
            <p:nvPr/>
          </p:nvSpPr>
          <p:spPr bwMode="auto">
            <a:xfrm>
              <a:off x="1459" y="2164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3" name="Freeform 19"/>
            <p:cNvSpPr>
              <a:spLocks/>
            </p:cNvSpPr>
            <p:nvPr/>
          </p:nvSpPr>
          <p:spPr bwMode="auto">
            <a:xfrm>
              <a:off x="1459" y="1985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4" name="Freeform 20"/>
            <p:cNvSpPr>
              <a:spLocks/>
            </p:cNvSpPr>
            <p:nvPr/>
          </p:nvSpPr>
          <p:spPr bwMode="auto">
            <a:xfrm>
              <a:off x="1459" y="1796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5" name="Freeform 21"/>
            <p:cNvSpPr>
              <a:spLocks/>
            </p:cNvSpPr>
            <p:nvPr/>
          </p:nvSpPr>
          <p:spPr bwMode="auto">
            <a:xfrm>
              <a:off x="1459" y="1617"/>
              <a:ext cx="2814" cy="217"/>
            </a:xfrm>
            <a:custGeom>
              <a:avLst/>
              <a:gdLst>
                <a:gd name="T0" fmla="*/ 0 w 298"/>
                <a:gd name="T1" fmla="*/ 182214 h 23"/>
                <a:gd name="T2" fmla="*/ 246735 w 298"/>
                <a:gd name="T3" fmla="*/ 0 h 23"/>
                <a:gd name="T4" fmla="*/ 2369407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6" name="Freeform 22"/>
            <p:cNvSpPr>
              <a:spLocks/>
            </p:cNvSpPr>
            <p:nvPr/>
          </p:nvSpPr>
          <p:spPr bwMode="auto">
            <a:xfrm>
              <a:off x="1459" y="3079"/>
              <a:ext cx="2814" cy="217"/>
            </a:xfrm>
            <a:custGeom>
              <a:avLst/>
              <a:gdLst>
                <a:gd name="T0" fmla="*/ 2814 w 2814"/>
                <a:gd name="T1" fmla="*/ 0 h 217"/>
                <a:gd name="T2" fmla="*/ 2522 w 2814"/>
                <a:gd name="T3" fmla="*/ 217 h 217"/>
                <a:gd name="T4" fmla="*/ 0 w 2814"/>
                <a:gd name="T5" fmla="*/ 217 h 217"/>
                <a:gd name="T6" fmla="*/ 293 w 2814"/>
                <a:gd name="T7" fmla="*/ 0 h 217"/>
                <a:gd name="T8" fmla="*/ 2814 w 2814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14"/>
                <a:gd name="T16" fmla="*/ 0 h 217"/>
                <a:gd name="T17" fmla="*/ 2814 w 2814"/>
                <a:gd name="T18" fmla="*/ 217 h 2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14" h="217">
                  <a:moveTo>
                    <a:pt x="2814" y="0"/>
                  </a:moveTo>
                  <a:lnTo>
                    <a:pt x="2522" y="217"/>
                  </a:lnTo>
                  <a:lnTo>
                    <a:pt x="0" y="217"/>
                  </a:lnTo>
                  <a:lnTo>
                    <a:pt x="293" y="0"/>
                  </a:lnTo>
                  <a:lnTo>
                    <a:pt x="281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7" name="Freeform 23"/>
            <p:cNvSpPr>
              <a:spLocks/>
            </p:cNvSpPr>
            <p:nvPr/>
          </p:nvSpPr>
          <p:spPr bwMode="auto">
            <a:xfrm>
              <a:off x="1459" y="1617"/>
              <a:ext cx="293" cy="1679"/>
            </a:xfrm>
            <a:custGeom>
              <a:avLst/>
              <a:gdLst>
                <a:gd name="T0" fmla="*/ 0 w 293"/>
                <a:gd name="T1" fmla="*/ 1679 h 1679"/>
                <a:gd name="T2" fmla="*/ 0 w 293"/>
                <a:gd name="T3" fmla="*/ 217 h 1679"/>
                <a:gd name="T4" fmla="*/ 293 w 293"/>
                <a:gd name="T5" fmla="*/ 0 h 1679"/>
                <a:gd name="T6" fmla="*/ 293 w 293"/>
                <a:gd name="T7" fmla="*/ 1462 h 1679"/>
                <a:gd name="T8" fmla="*/ 0 w 293"/>
                <a:gd name="T9" fmla="*/ 1679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3"/>
                <a:gd name="T16" fmla="*/ 0 h 1679"/>
                <a:gd name="T17" fmla="*/ 293 w 293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3" h="1679">
                  <a:moveTo>
                    <a:pt x="0" y="1679"/>
                  </a:moveTo>
                  <a:lnTo>
                    <a:pt x="0" y="217"/>
                  </a:lnTo>
                  <a:lnTo>
                    <a:pt x="293" y="0"/>
                  </a:lnTo>
                  <a:lnTo>
                    <a:pt x="293" y="1462"/>
                  </a:lnTo>
                  <a:lnTo>
                    <a:pt x="0" y="1679"/>
                  </a:lnTo>
                  <a:close/>
                </a:path>
              </a:pathLst>
            </a:custGeom>
            <a:noFill/>
            <a:ln w="142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28" name="Rectangle 24"/>
            <p:cNvSpPr>
              <a:spLocks noChangeArrowheads="1"/>
            </p:cNvSpPr>
            <p:nvPr/>
          </p:nvSpPr>
          <p:spPr bwMode="auto">
            <a:xfrm>
              <a:off x="1752" y="1617"/>
              <a:ext cx="2521" cy="1462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7229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2372"/>
              <a:ext cx="123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0" name="Freeform 26"/>
            <p:cNvSpPr>
              <a:spLocks/>
            </p:cNvSpPr>
            <p:nvPr/>
          </p:nvSpPr>
          <p:spPr bwMode="auto">
            <a:xfrm>
              <a:off x="2139" y="2372"/>
              <a:ext cx="113" cy="858"/>
            </a:xfrm>
            <a:custGeom>
              <a:avLst/>
              <a:gdLst>
                <a:gd name="T0" fmla="*/ 0 w 113"/>
                <a:gd name="T1" fmla="*/ 858 h 858"/>
                <a:gd name="T2" fmla="*/ 0 w 113"/>
                <a:gd name="T3" fmla="*/ 85 h 858"/>
                <a:gd name="T4" fmla="*/ 113 w 113"/>
                <a:gd name="T5" fmla="*/ 0 h 858"/>
                <a:gd name="T6" fmla="*/ 113 w 113"/>
                <a:gd name="T7" fmla="*/ 773 h 858"/>
                <a:gd name="T8" fmla="*/ 0 w 113"/>
                <a:gd name="T9" fmla="*/ 858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58"/>
                <a:gd name="T17" fmla="*/ 113 w 113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58">
                  <a:moveTo>
                    <a:pt x="0" y="858"/>
                  </a:moveTo>
                  <a:lnTo>
                    <a:pt x="0" y="85"/>
                  </a:lnTo>
                  <a:lnTo>
                    <a:pt x="113" y="0"/>
                  </a:lnTo>
                  <a:lnTo>
                    <a:pt x="113" y="773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31" name="Freeform 27"/>
            <p:cNvSpPr>
              <a:spLocks/>
            </p:cNvSpPr>
            <p:nvPr/>
          </p:nvSpPr>
          <p:spPr bwMode="auto">
            <a:xfrm>
              <a:off x="2139" y="2372"/>
              <a:ext cx="113" cy="858"/>
            </a:xfrm>
            <a:custGeom>
              <a:avLst/>
              <a:gdLst>
                <a:gd name="T0" fmla="*/ 0 w 113"/>
                <a:gd name="T1" fmla="*/ 858 h 858"/>
                <a:gd name="T2" fmla="*/ 0 w 113"/>
                <a:gd name="T3" fmla="*/ 85 h 858"/>
                <a:gd name="T4" fmla="*/ 113 w 113"/>
                <a:gd name="T5" fmla="*/ 0 h 858"/>
                <a:gd name="T6" fmla="*/ 113 w 113"/>
                <a:gd name="T7" fmla="*/ 773 h 858"/>
                <a:gd name="T8" fmla="*/ 0 w 113"/>
                <a:gd name="T9" fmla="*/ 858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58"/>
                <a:gd name="T17" fmla="*/ 113 w 113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58">
                  <a:moveTo>
                    <a:pt x="0" y="858"/>
                  </a:moveTo>
                  <a:lnTo>
                    <a:pt x="0" y="85"/>
                  </a:lnTo>
                  <a:lnTo>
                    <a:pt x="113" y="0"/>
                  </a:lnTo>
                  <a:lnTo>
                    <a:pt x="113" y="773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32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2372"/>
              <a:ext cx="123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3" name="Freeform 29"/>
            <p:cNvSpPr>
              <a:spLocks/>
            </p:cNvSpPr>
            <p:nvPr/>
          </p:nvSpPr>
          <p:spPr bwMode="auto">
            <a:xfrm>
              <a:off x="2139" y="2372"/>
              <a:ext cx="113" cy="858"/>
            </a:xfrm>
            <a:custGeom>
              <a:avLst/>
              <a:gdLst>
                <a:gd name="T0" fmla="*/ 0 w 113"/>
                <a:gd name="T1" fmla="*/ 858 h 858"/>
                <a:gd name="T2" fmla="*/ 0 w 113"/>
                <a:gd name="T3" fmla="*/ 85 h 858"/>
                <a:gd name="T4" fmla="*/ 113 w 113"/>
                <a:gd name="T5" fmla="*/ 0 h 858"/>
                <a:gd name="T6" fmla="*/ 113 w 113"/>
                <a:gd name="T7" fmla="*/ 773 h 858"/>
                <a:gd name="T8" fmla="*/ 0 w 113"/>
                <a:gd name="T9" fmla="*/ 858 h 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858"/>
                <a:gd name="T17" fmla="*/ 113 w 113"/>
                <a:gd name="T18" fmla="*/ 858 h 8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858">
                  <a:moveTo>
                    <a:pt x="0" y="858"/>
                  </a:moveTo>
                  <a:lnTo>
                    <a:pt x="0" y="85"/>
                  </a:lnTo>
                  <a:lnTo>
                    <a:pt x="113" y="0"/>
                  </a:lnTo>
                  <a:lnTo>
                    <a:pt x="113" y="773"/>
                  </a:lnTo>
                  <a:lnTo>
                    <a:pt x="0" y="858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34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2457"/>
              <a:ext cx="340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5" name="Rectangle 31"/>
            <p:cNvSpPr>
              <a:spLocks noChangeArrowheads="1"/>
            </p:cNvSpPr>
            <p:nvPr/>
          </p:nvSpPr>
          <p:spPr bwMode="auto">
            <a:xfrm>
              <a:off x="1799" y="2457"/>
              <a:ext cx="340" cy="77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7236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2372"/>
              <a:ext cx="4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7" name="Freeform 33"/>
            <p:cNvSpPr>
              <a:spLocks/>
            </p:cNvSpPr>
            <p:nvPr/>
          </p:nvSpPr>
          <p:spPr bwMode="auto">
            <a:xfrm>
              <a:off x="1799" y="2372"/>
              <a:ext cx="453" cy="85"/>
            </a:xfrm>
            <a:custGeom>
              <a:avLst/>
              <a:gdLst>
                <a:gd name="T0" fmla="*/ 340 w 453"/>
                <a:gd name="T1" fmla="*/ 85 h 85"/>
                <a:gd name="T2" fmla="*/ 453 w 453"/>
                <a:gd name="T3" fmla="*/ 0 h 85"/>
                <a:gd name="T4" fmla="*/ 113 w 453"/>
                <a:gd name="T5" fmla="*/ 0 h 85"/>
                <a:gd name="T6" fmla="*/ 0 w 453"/>
                <a:gd name="T7" fmla="*/ 85 h 85"/>
                <a:gd name="T8" fmla="*/ 340 w 453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85"/>
                <a:gd name="T17" fmla="*/ 453 w 45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85">
                  <a:moveTo>
                    <a:pt x="340" y="85"/>
                  </a:moveTo>
                  <a:lnTo>
                    <a:pt x="453" y="0"/>
                  </a:lnTo>
                  <a:lnTo>
                    <a:pt x="113" y="0"/>
                  </a:lnTo>
                  <a:lnTo>
                    <a:pt x="0" y="85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38" name="Freeform 34"/>
            <p:cNvSpPr>
              <a:spLocks/>
            </p:cNvSpPr>
            <p:nvPr/>
          </p:nvSpPr>
          <p:spPr bwMode="auto">
            <a:xfrm>
              <a:off x="1799" y="2372"/>
              <a:ext cx="453" cy="85"/>
            </a:xfrm>
            <a:custGeom>
              <a:avLst/>
              <a:gdLst>
                <a:gd name="T0" fmla="*/ 340 w 453"/>
                <a:gd name="T1" fmla="*/ 85 h 85"/>
                <a:gd name="T2" fmla="*/ 453 w 453"/>
                <a:gd name="T3" fmla="*/ 0 h 85"/>
                <a:gd name="T4" fmla="*/ 113 w 453"/>
                <a:gd name="T5" fmla="*/ 0 h 85"/>
                <a:gd name="T6" fmla="*/ 0 w 453"/>
                <a:gd name="T7" fmla="*/ 85 h 85"/>
                <a:gd name="T8" fmla="*/ 340 w 453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85"/>
                <a:gd name="T17" fmla="*/ 453 w 45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85">
                  <a:moveTo>
                    <a:pt x="340" y="85"/>
                  </a:moveTo>
                  <a:lnTo>
                    <a:pt x="453" y="0"/>
                  </a:lnTo>
                  <a:lnTo>
                    <a:pt x="113" y="0"/>
                  </a:lnTo>
                  <a:lnTo>
                    <a:pt x="0" y="85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39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" y="2372"/>
              <a:ext cx="4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0" name="Freeform 36"/>
            <p:cNvSpPr>
              <a:spLocks/>
            </p:cNvSpPr>
            <p:nvPr/>
          </p:nvSpPr>
          <p:spPr bwMode="auto">
            <a:xfrm>
              <a:off x="1799" y="2372"/>
              <a:ext cx="453" cy="85"/>
            </a:xfrm>
            <a:custGeom>
              <a:avLst/>
              <a:gdLst>
                <a:gd name="T0" fmla="*/ 340 w 453"/>
                <a:gd name="T1" fmla="*/ 85 h 85"/>
                <a:gd name="T2" fmla="*/ 453 w 453"/>
                <a:gd name="T3" fmla="*/ 0 h 85"/>
                <a:gd name="T4" fmla="*/ 113 w 453"/>
                <a:gd name="T5" fmla="*/ 0 h 85"/>
                <a:gd name="T6" fmla="*/ 0 w 453"/>
                <a:gd name="T7" fmla="*/ 85 h 85"/>
                <a:gd name="T8" fmla="*/ 340 w 453"/>
                <a:gd name="T9" fmla="*/ 8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85"/>
                <a:gd name="T17" fmla="*/ 453 w 453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85">
                  <a:moveTo>
                    <a:pt x="340" y="85"/>
                  </a:moveTo>
                  <a:lnTo>
                    <a:pt x="453" y="0"/>
                  </a:lnTo>
                  <a:lnTo>
                    <a:pt x="113" y="0"/>
                  </a:lnTo>
                  <a:lnTo>
                    <a:pt x="0" y="85"/>
                  </a:lnTo>
                  <a:lnTo>
                    <a:pt x="340" y="85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41" name="Picture 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1815"/>
              <a:ext cx="122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2" name="Freeform 38"/>
            <p:cNvSpPr>
              <a:spLocks/>
            </p:cNvSpPr>
            <p:nvPr/>
          </p:nvSpPr>
          <p:spPr bwMode="auto">
            <a:xfrm>
              <a:off x="2980" y="1815"/>
              <a:ext cx="113" cy="1415"/>
            </a:xfrm>
            <a:custGeom>
              <a:avLst/>
              <a:gdLst>
                <a:gd name="T0" fmla="*/ 0 w 113"/>
                <a:gd name="T1" fmla="*/ 1415 h 1415"/>
                <a:gd name="T2" fmla="*/ 0 w 113"/>
                <a:gd name="T3" fmla="*/ 95 h 1415"/>
                <a:gd name="T4" fmla="*/ 113 w 113"/>
                <a:gd name="T5" fmla="*/ 0 h 1415"/>
                <a:gd name="T6" fmla="*/ 113 w 113"/>
                <a:gd name="T7" fmla="*/ 1330 h 1415"/>
                <a:gd name="T8" fmla="*/ 0 w 113"/>
                <a:gd name="T9" fmla="*/ 1415 h 1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415"/>
                <a:gd name="T17" fmla="*/ 113 w 113"/>
                <a:gd name="T18" fmla="*/ 1415 h 1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415">
                  <a:moveTo>
                    <a:pt x="0" y="1415"/>
                  </a:moveTo>
                  <a:lnTo>
                    <a:pt x="0" y="95"/>
                  </a:lnTo>
                  <a:lnTo>
                    <a:pt x="113" y="0"/>
                  </a:lnTo>
                  <a:lnTo>
                    <a:pt x="113" y="133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43" name="Freeform 39"/>
            <p:cNvSpPr>
              <a:spLocks/>
            </p:cNvSpPr>
            <p:nvPr/>
          </p:nvSpPr>
          <p:spPr bwMode="auto">
            <a:xfrm>
              <a:off x="2980" y="1815"/>
              <a:ext cx="113" cy="1415"/>
            </a:xfrm>
            <a:custGeom>
              <a:avLst/>
              <a:gdLst>
                <a:gd name="T0" fmla="*/ 0 w 113"/>
                <a:gd name="T1" fmla="*/ 1415 h 1415"/>
                <a:gd name="T2" fmla="*/ 0 w 113"/>
                <a:gd name="T3" fmla="*/ 95 h 1415"/>
                <a:gd name="T4" fmla="*/ 113 w 113"/>
                <a:gd name="T5" fmla="*/ 0 h 1415"/>
                <a:gd name="T6" fmla="*/ 113 w 113"/>
                <a:gd name="T7" fmla="*/ 1330 h 1415"/>
                <a:gd name="T8" fmla="*/ 0 w 113"/>
                <a:gd name="T9" fmla="*/ 1415 h 1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415"/>
                <a:gd name="T17" fmla="*/ 113 w 113"/>
                <a:gd name="T18" fmla="*/ 1415 h 1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415">
                  <a:moveTo>
                    <a:pt x="0" y="1415"/>
                  </a:moveTo>
                  <a:lnTo>
                    <a:pt x="0" y="95"/>
                  </a:lnTo>
                  <a:lnTo>
                    <a:pt x="113" y="0"/>
                  </a:lnTo>
                  <a:lnTo>
                    <a:pt x="113" y="133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44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1815"/>
              <a:ext cx="122" cy="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5" name="Freeform 41"/>
            <p:cNvSpPr>
              <a:spLocks/>
            </p:cNvSpPr>
            <p:nvPr/>
          </p:nvSpPr>
          <p:spPr bwMode="auto">
            <a:xfrm>
              <a:off x="2980" y="1815"/>
              <a:ext cx="113" cy="1415"/>
            </a:xfrm>
            <a:custGeom>
              <a:avLst/>
              <a:gdLst>
                <a:gd name="T0" fmla="*/ 0 w 113"/>
                <a:gd name="T1" fmla="*/ 1415 h 1415"/>
                <a:gd name="T2" fmla="*/ 0 w 113"/>
                <a:gd name="T3" fmla="*/ 95 h 1415"/>
                <a:gd name="T4" fmla="*/ 113 w 113"/>
                <a:gd name="T5" fmla="*/ 0 h 1415"/>
                <a:gd name="T6" fmla="*/ 113 w 113"/>
                <a:gd name="T7" fmla="*/ 1330 h 1415"/>
                <a:gd name="T8" fmla="*/ 0 w 113"/>
                <a:gd name="T9" fmla="*/ 1415 h 1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415"/>
                <a:gd name="T17" fmla="*/ 113 w 113"/>
                <a:gd name="T18" fmla="*/ 1415 h 1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415">
                  <a:moveTo>
                    <a:pt x="0" y="1415"/>
                  </a:moveTo>
                  <a:lnTo>
                    <a:pt x="0" y="95"/>
                  </a:lnTo>
                  <a:lnTo>
                    <a:pt x="113" y="0"/>
                  </a:lnTo>
                  <a:lnTo>
                    <a:pt x="113" y="1330"/>
                  </a:lnTo>
                  <a:lnTo>
                    <a:pt x="0" y="1415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46" name="Picture 4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1910"/>
              <a:ext cx="341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7" name="Rectangle 43"/>
            <p:cNvSpPr>
              <a:spLocks noChangeArrowheads="1"/>
            </p:cNvSpPr>
            <p:nvPr/>
          </p:nvSpPr>
          <p:spPr bwMode="auto">
            <a:xfrm>
              <a:off x="2639" y="1910"/>
              <a:ext cx="341" cy="132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7248" name="Picture 4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1815"/>
              <a:ext cx="46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9" name="Freeform 45"/>
            <p:cNvSpPr>
              <a:spLocks/>
            </p:cNvSpPr>
            <p:nvPr/>
          </p:nvSpPr>
          <p:spPr bwMode="auto">
            <a:xfrm>
              <a:off x="2639" y="1815"/>
              <a:ext cx="454" cy="95"/>
            </a:xfrm>
            <a:custGeom>
              <a:avLst/>
              <a:gdLst>
                <a:gd name="T0" fmla="*/ 341 w 454"/>
                <a:gd name="T1" fmla="*/ 95 h 95"/>
                <a:gd name="T2" fmla="*/ 454 w 454"/>
                <a:gd name="T3" fmla="*/ 0 h 95"/>
                <a:gd name="T4" fmla="*/ 114 w 454"/>
                <a:gd name="T5" fmla="*/ 0 h 95"/>
                <a:gd name="T6" fmla="*/ 0 w 454"/>
                <a:gd name="T7" fmla="*/ 95 h 95"/>
                <a:gd name="T8" fmla="*/ 341 w 454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5"/>
                <a:gd name="T17" fmla="*/ 454 w 454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5">
                  <a:moveTo>
                    <a:pt x="341" y="95"/>
                  </a:moveTo>
                  <a:lnTo>
                    <a:pt x="454" y="0"/>
                  </a:lnTo>
                  <a:lnTo>
                    <a:pt x="114" y="0"/>
                  </a:lnTo>
                  <a:lnTo>
                    <a:pt x="0" y="95"/>
                  </a:lnTo>
                  <a:lnTo>
                    <a:pt x="341" y="95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50" name="Freeform 46"/>
            <p:cNvSpPr>
              <a:spLocks/>
            </p:cNvSpPr>
            <p:nvPr/>
          </p:nvSpPr>
          <p:spPr bwMode="auto">
            <a:xfrm>
              <a:off x="2639" y="1815"/>
              <a:ext cx="454" cy="95"/>
            </a:xfrm>
            <a:custGeom>
              <a:avLst/>
              <a:gdLst>
                <a:gd name="T0" fmla="*/ 341 w 454"/>
                <a:gd name="T1" fmla="*/ 95 h 95"/>
                <a:gd name="T2" fmla="*/ 454 w 454"/>
                <a:gd name="T3" fmla="*/ 0 h 95"/>
                <a:gd name="T4" fmla="*/ 114 w 454"/>
                <a:gd name="T5" fmla="*/ 0 h 95"/>
                <a:gd name="T6" fmla="*/ 0 w 454"/>
                <a:gd name="T7" fmla="*/ 95 h 95"/>
                <a:gd name="T8" fmla="*/ 341 w 454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5"/>
                <a:gd name="T17" fmla="*/ 454 w 454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5">
                  <a:moveTo>
                    <a:pt x="341" y="95"/>
                  </a:moveTo>
                  <a:lnTo>
                    <a:pt x="454" y="0"/>
                  </a:lnTo>
                  <a:lnTo>
                    <a:pt x="114" y="0"/>
                  </a:lnTo>
                  <a:lnTo>
                    <a:pt x="0" y="95"/>
                  </a:lnTo>
                  <a:lnTo>
                    <a:pt x="34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51" name="Picture 4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1815"/>
              <a:ext cx="46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2" name="Freeform 48"/>
            <p:cNvSpPr>
              <a:spLocks/>
            </p:cNvSpPr>
            <p:nvPr/>
          </p:nvSpPr>
          <p:spPr bwMode="auto">
            <a:xfrm>
              <a:off x="2639" y="1815"/>
              <a:ext cx="454" cy="95"/>
            </a:xfrm>
            <a:custGeom>
              <a:avLst/>
              <a:gdLst>
                <a:gd name="T0" fmla="*/ 341 w 454"/>
                <a:gd name="T1" fmla="*/ 95 h 95"/>
                <a:gd name="T2" fmla="*/ 454 w 454"/>
                <a:gd name="T3" fmla="*/ 0 h 95"/>
                <a:gd name="T4" fmla="*/ 114 w 454"/>
                <a:gd name="T5" fmla="*/ 0 h 95"/>
                <a:gd name="T6" fmla="*/ 0 w 454"/>
                <a:gd name="T7" fmla="*/ 95 h 95"/>
                <a:gd name="T8" fmla="*/ 341 w 454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95"/>
                <a:gd name="T17" fmla="*/ 454 w 454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95">
                  <a:moveTo>
                    <a:pt x="341" y="95"/>
                  </a:moveTo>
                  <a:lnTo>
                    <a:pt x="454" y="0"/>
                  </a:lnTo>
                  <a:lnTo>
                    <a:pt x="114" y="0"/>
                  </a:lnTo>
                  <a:lnTo>
                    <a:pt x="0" y="95"/>
                  </a:lnTo>
                  <a:lnTo>
                    <a:pt x="341" y="95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53" name="Picture 4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1853"/>
              <a:ext cx="123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4" name="Freeform 50"/>
            <p:cNvSpPr>
              <a:spLocks/>
            </p:cNvSpPr>
            <p:nvPr/>
          </p:nvSpPr>
          <p:spPr bwMode="auto">
            <a:xfrm>
              <a:off x="3820" y="1853"/>
              <a:ext cx="113" cy="1377"/>
            </a:xfrm>
            <a:custGeom>
              <a:avLst/>
              <a:gdLst>
                <a:gd name="T0" fmla="*/ 0 w 113"/>
                <a:gd name="T1" fmla="*/ 1377 h 1377"/>
                <a:gd name="T2" fmla="*/ 0 w 113"/>
                <a:gd name="T3" fmla="*/ 94 h 1377"/>
                <a:gd name="T4" fmla="*/ 113 w 113"/>
                <a:gd name="T5" fmla="*/ 0 h 1377"/>
                <a:gd name="T6" fmla="*/ 113 w 113"/>
                <a:gd name="T7" fmla="*/ 1292 h 1377"/>
                <a:gd name="T8" fmla="*/ 0 w 113"/>
                <a:gd name="T9" fmla="*/ 1377 h 1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377"/>
                <a:gd name="T17" fmla="*/ 113 w 113"/>
                <a:gd name="T18" fmla="*/ 1377 h 1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377">
                  <a:moveTo>
                    <a:pt x="0" y="1377"/>
                  </a:moveTo>
                  <a:lnTo>
                    <a:pt x="0" y="94"/>
                  </a:lnTo>
                  <a:lnTo>
                    <a:pt x="113" y="0"/>
                  </a:lnTo>
                  <a:lnTo>
                    <a:pt x="113" y="1292"/>
                  </a:lnTo>
                  <a:lnTo>
                    <a:pt x="0" y="1377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55" name="Freeform 51"/>
            <p:cNvSpPr>
              <a:spLocks/>
            </p:cNvSpPr>
            <p:nvPr/>
          </p:nvSpPr>
          <p:spPr bwMode="auto">
            <a:xfrm>
              <a:off x="3820" y="1853"/>
              <a:ext cx="113" cy="1377"/>
            </a:xfrm>
            <a:custGeom>
              <a:avLst/>
              <a:gdLst>
                <a:gd name="T0" fmla="*/ 0 w 113"/>
                <a:gd name="T1" fmla="*/ 1377 h 1377"/>
                <a:gd name="T2" fmla="*/ 0 w 113"/>
                <a:gd name="T3" fmla="*/ 94 h 1377"/>
                <a:gd name="T4" fmla="*/ 113 w 113"/>
                <a:gd name="T5" fmla="*/ 0 h 1377"/>
                <a:gd name="T6" fmla="*/ 113 w 113"/>
                <a:gd name="T7" fmla="*/ 1292 h 1377"/>
                <a:gd name="T8" fmla="*/ 0 w 113"/>
                <a:gd name="T9" fmla="*/ 1377 h 1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377"/>
                <a:gd name="T17" fmla="*/ 113 w 113"/>
                <a:gd name="T18" fmla="*/ 1377 h 1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377">
                  <a:moveTo>
                    <a:pt x="0" y="1377"/>
                  </a:moveTo>
                  <a:lnTo>
                    <a:pt x="0" y="94"/>
                  </a:lnTo>
                  <a:lnTo>
                    <a:pt x="113" y="0"/>
                  </a:lnTo>
                  <a:lnTo>
                    <a:pt x="113" y="1292"/>
                  </a:lnTo>
                  <a:lnTo>
                    <a:pt x="0" y="1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56" name="Picture 5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1853"/>
              <a:ext cx="123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7" name="Freeform 53"/>
            <p:cNvSpPr>
              <a:spLocks/>
            </p:cNvSpPr>
            <p:nvPr/>
          </p:nvSpPr>
          <p:spPr bwMode="auto">
            <a:xfrm>
              <a:off x="3820" y="1853"/>
              <a:ext cx="113" cy="1377"/>
            </a:xfrm>
            <a:custGeom>
              <a:avLst/>
              <a:gdLst>
                <a:gd name="T0" fmla="*/ 0 w 113"/>
                <a:gd name="T1" fmla="*/ 1377 h 1377"/>
                <a:gd name="T2" fmla="*/ 0 w 113"/>
                <a:gd name="T3" fmla="*/ 94 h 1377"/>
                <a:gd name="T4" fmla="*/ 113 w 113"/>
                <a:gd name="T5" fmla="*/ 0 h 1377"/>
                <a:gd name="T6" fmla="*/ 113 w 113"/>
                <a:gd name="T7" fmla="*/ 1292 h 1377"/>
                <a:gd name="T8" fmla="*/ 0 w 113"/>
                <a:gd name="T9" fmla="*/ 1377 h 1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377"/>
                <a:gd name="T17" fmla="*/ 113 w 113"/>
                <a:gd name="T18" fmla="*/ 1377 h 1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377">
                  <a:moveTo>
                    <a:pt x="0" y="1377"/>
                  </a:moveTo>
                  <a:lnTo>
                    <a:pt x="0" y="94"/>
                  </a:lnTo>
                  <a:lnTo>
                    <a:pt x="113" y="0"/>
                  </a:lnTo>
                  <a:lnTo>
                    <a:pt x="113" y="1292"/>
                  </a:lnTo>
                  <a:lnTo>
                    <a:pt x="0" y="1377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58" name="Picture 5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947"/>
              <a:ext cx="340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9" name="Rectangle 55"/>
            <p:cNvSpPr>
              <a:spLocks noChangeArrowheads="1"/>
            </p:cNvSpPr>
            <p:nvPr/>
          </p:nvSpPr>
          <p:spPr bwMode="auto">
            <a:xfrm>
              <a:off x="3480" y="1947"/>
              <a:ext cx="340" cy="128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7260" name="Picture 5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853"/>
              <a:ext cx="46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1" name="Freeform 57"/>
            <p:cNvSpPr>
              <a:spLocks/>
            </p:cNvSpPr>
            <p:nvPr/>
          </p:nvSpPr>
          <p:spPr bwMode="auto">
            <a:xfrm>
              <a:off x="3480" y="1853"/>
              <a:ext cx="453" cy="94"/>
            </a:xfrm>
            <a:custGeom>
              <a:avLst/>
              <a:gdLst>
                <a:gd name="T0" fmla="*/ 340 w 453"/>
                <a:gd name="T1" fmla="*/ 94 h 94"/>
                <a:gd name="T2" fmla="*/ 453 w 453"/>
                <a:gd name="T3" fmla="*/ 0 h 94"/>
                <a:gd name="T4" fmla="*/ 113 w 453"/>
                <a:gd name="T5" fmla="*/ 0 h 94"/>
                <a:gd name="T6" fmla="*/ 0 w 453"/>
                <a:gd name="T7" fmla="*/ 94 h 94"/>
                <a:gd name="T8" fmla="*/ 340 w 453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94"/>
                <a:gd name="T17" fmla="*/ 453 w 453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94">
                  <a:moveTo>
                    <a:pt x="340" y="94"/>
                  </a:moveTo>
                  <a:lnTo>
                    <a:pt x="453" y="0"/>
                  </a:lnTo>
                  <a:lnTo>
                    <a:pt x="113" y="0"/>
                  </a:lnTo>
                  <a:lnTo>
                    <a:pt x="0" y="94"/>
                  </a:lnTo>
                  <a:lnTo>
                    <a:pt x="340" y="94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62" name="Freeform 58"/>
            <p:cNvSpPr>
              <a:spLocks/>
            </p:cNvSpPr>
            <p:nvPr/>
          </p:nvSpPr>
          <p:spPr bwMode="auto">
            <a:xfrm>
              <a:off x="3480" y="1853"/>
              <a:ext cx="453" cy="94"/>
            </a:xfrm>
            <a:custGeom>
              <a:avLst/>
              <a:gdLst>
                <a:gd name="T0" fmla="*/ 340 w 453"/>
                <a:gd name="T1" fmla="*/ 94 h 94"/>
                <a:gd name="T2" fmla="*/ 453 w 453"/>
                <a:gd name="T3" fmla="*/ 0 h 94"/>
                <a:gd name="T4" fmla="*/ 113 w 453"/>
                <a:gd name="T5" fmla="*/ 0 h 94"/>
                <a:gd name="T6" fmla="*/ 0 w 453"/>
                <a:gd name="T7" fmla="*/ 94 h 94"/>
                <a:gd name="T8" fmla="*/ 340 w 453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94"/>
                <a:gd name="T17" fmla="*/ 453 w 453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94">
                  <a:moveTo>
                    <a:pt x="340" y="94"/>
                  </a:moveTo>
                  <a:lnTo>
                    <a:pt x="453" y="0"/>
                  </a:lnTo>
                  <a:lnTo>
                    <a:pt x="113" y="0"/>
                  </a:lnTo>
                  <a:lnTo>
                    <a:pt x="0" y="94"/>
                  </a:lnTo>
                  <a:lnTo>
                    <a:pt x="34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7263" name="Picture 5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853"/>
              <a:ext cx="46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4" name="Freeform 60"/>
            <p:cNvSpPr>
              <a:spLocks/>
            </p:cNvSpPr>
            <p:nvPr/>
          </p:nvSpPr>
          <p:spPr bwMode="auto">
            <a:xfrm>
              <a:off x="3480" y="1853"/>
              <a:ext cx="453" cy="94"/>
            </a:xfrm>
            <a:custGeom>
              <a:avLst/>
              <a:gdLst>
                <a:gd name="T0" fmla="*/ 340 w 453"/>
                <a:gd name="T1" fmla="*/ 94 h 94"/>
                <a:gd name="T2" fmla="*/ 453 w 453"/>
                <a:gd name="T3" fmla="*/ 0 h 94"/>
                <a:gd name="T4" fmla="*/ 113 w 453"/>
                <a:gd name="T5" fmla="*/ 0 h 94"/>
                <a:gd name="T6" fmla="*/ 0 w 453"/>
                <a:gd name="T7" fmla="*/ 94 h 94"/>
                <a:gd name="T8" fmla="*/ 340 w 453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94"/>
                <a:gd name="T17" fmla="*/ 453 w 453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94">
                  <a:moveTo>
                    <a:pt x="340" y="94"/>
                  </a:moveTo>
                  <a:lnTo>
                    <a:pt x="453" y="0"/>
                  </a:lnTo>
                  <a:lnTo>
                    <a:pt x="113" y="0"/>
                  </a:lnTo>
                  <a:lnTo>
                    <a:pt x="0" y="94"/>
                  </a:lnTo>
                  <a:lnTo>
                    <a:pt x="340" y="94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65" name="Line 61"/>
            <p:cNvSpPr>
              <a:spLocks noChangeShapeType="1"/>
            </p:cNvSpPr>
            <p:nvPr/>
          </p:nvSpPr>
          <p:spPr bwMode="auto">
            <a:xfrm flipV="1">
              <a:off x="1459" y="1834"/>
              <a:ext cx="1" cy="14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66" name="Line 62"/>
            <p:cNvSpPr>
              <a:spLocks noChangeShapeType="1"/>
            </p:cNvSpPr>
            <p:nvPr/>
          </p:nvSpPr>
          <p:spPr bwMode="auto">
            <a:xfrm flipH="1">
              <a:off x="1431" y="329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67" name="Line 63"/>
            <p:cNvSpPr>
              <a:spLocks noChangeShapeType="1"/>
            </p:cNvSpPr>
            <p:nvPr/>
          </p:nvSpPr>
          <p:spPr bwMode="auto">
            <a:xfrm flipH="1">
              <a:off x="1431" y="311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68" name="Line 64"/>
            <p:cNvSpPr>
              <a:spLocks noChangeShapeType="1"/>
            </p:cNvSpPr>
            <p:nvPr/>
          </p:nvSpPr>
          <p:spPr bwMode="auto">
            <a:xfrm flipH="1">
              <a:off x="1431" y="292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69" name="Line 65"/>
            <p:cNvSpPr>
              <a:spLocks noChangeShapeType="1"/>
            </p:cNvSpPr>
            <p:nvPr/>
          </p:nvSpPr>
          <p:spPr bwMode="auto">
            <a:xfrm flipH="1">
              <a:off x="1431" y="274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70" name="Line 66"/>
            <p:cNvSpPr>
              <a:spLocks noChangeShapeType="1"/>
            </p:cNvSpPr>
            <p:nvPr/>
          </p:nvSpPr>
          <p:spPr bwMode="auto">
            <a:xfrm flipH="1">
              <a:off x="1431" y="2570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71" name="Line 67"/>
            <p:cNvSpPr>
              <a:spLocks noChangeShapeType="1"/>
            </p:cNvSpPr>
            <p:nvPr/>
          </p:nvSpPr>
          <p:spPr bwMode="auto">
            <a:xfrm flipH="1">
              <a:off x="1431" y="2381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72" name="Line 68"/>
            <p:cNvSpPr>
              <a:spLocks noChangeShapeType="1"/>
            </p:cNvSpPr>
            <p:nvPr/>
          </p:nvSpPr>
          <p:spPr bwMode="auto">
            <a:xfrm flipH="1">
              <a:off x="1431" y="2202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73" name="Line 69"/>
            <p:cNvSpPr>
              <a:spLocks noChangeShapeType="1"/>
            </p:cNvSpPr>
            <p:nvPr/>
          </p:nvSpPr>
          <p:spPr bwMode="auto">
            <a:xfrm flipH="1">
              <a:off x="1431" y="2013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74" name="Line 70"/>
            <p:cNvSpPr>
              <a:spLocks noChangeShapeType="1"/>
            </p:cNvSpPr>
            <p:nvPr/>
          </p:nvSpPr>
          <p:spPr bwMode="auto">
            <a:xfrm flipH="1">
              <a:off x="1431" y="1834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9271" name="Rectangle 71"/>
            <p:cNvSpPr>
              <a:spLocks noChangeArrowheads="1"/>
            </p:cNvSpPr>
            <p:nvPr/>
          </p:nvSpPr>
          <p:spPr bwMode="auto">
            <a:xfrm>
              <a:off x="1346" y="3221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2" name="Rectangle 72"/>
            <p:cNvSpPr>
              <a:spLocks noChangeArrowheads="1"/>
            </p:cNvSpPr>
            <p:nvPr/>
          </p:nvSpPr>
          <p:spPr bwMode="auto">
            <a:xfrm>
              <a:off x="1346" y="3042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3" name="Rectangle 73"/>
            <p:cNvSpPr>
              <a:spLocks noChangeArrowheads="1"/>
            </p:cNvSpPr>
            <p:nvPr/>
          </p:nvSpPr>
          <p:spPr bwMode="auto">
            <a:xfrm>
              <a:off x="1346" y="2853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4" name="Rectangle 74"/>
            <p:cNvSpPr>
              <a:spLocks noChangeArrowheads="1"/>
            </p:cNvSpPr>
            <p:nvPr/>
          </p:nvSpPr>
          <p:spPr bwMode="auto">
            <a:xfrm>
              <a:off x="1346" y="2674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5" name="Rectangle 75"/>
            <p:cNvSpPr>
              <a:spLocks noChangeArrowheads="1"/>
            </p:cNvSpPr>
            <p:nvPr/>
          </p:nvSpPr>
          <p:spPr bwMode="auto">
            <a:xfrm>
              <a:off x="1346" y="2495"/>
              <a:ext cx="6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6" name="Rectangle 76"/>
            <p:cNvSpPr>
              <a:spLocks noChangeArrowheads="1"/>
            </p:cNvSpPr>
            <p:nvPr/>
          </p:nvSpPr>
          <p:spPr bwMode="auto">
            <a:xfrm>
              <a:off x="1279" y="2306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7" name="Rectangle 77"/>
            <p:cNvSpPr>
              <a:spLocks noChangeArrowheads="1"/>
            </p:cNvSpPr>
            <p:nvPr/>
          </p:nvSpPr>
          <p:spPr bwMode="auto">
            <a:xfrm>
              <a:off x="1279" y="2127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12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8" name="Rectangle 78"/>
            <p:cNvSpPr>
              <a:spLocks noChangeArrowheads="1"/>
            </p:cNvSpPr>
            <p:nvPr/>
          </p:nvSpPr>
          <p:spPr bwMode="auto">
            <a:xfrm>
              <a:off x="1279" y="1938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14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79" name="Rectangle 79"/>
            <p:cNvSpPr>
              <a:spLocks noChangeArrowheads="1"/>
            </p:cNvSpPr>
            <p:nvPr/>
          </p:nvSpPr>
          <p:spPr bwMode="auto">
            <a:xfrm>
              <a:off x="1279" y="1759"/>
              <a:ext cx="1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16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7284" name="Line 80"/>
            <p:cNvSpPr>
              <a:spLocks noChangeShapeType="1"/>
            </p:cNvSpPr>
            <p:nvPr/>
          </p:nvSpPr>
          <p:spPr bwMode="auto">
            <a:xfrm>
              <a:off x="1459" y="3296"/>
              <a:ext cx="25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85" name="Line 81"/>
            <p:cNvSpPr>
              <a:spLocks noChangeShapeType="1"/>
            </p:cNvSpPr>
            <p:nvPr/>
          </p:nvSpPr>
          <p:spPr bwMode="auto">
            <a:xfrm>
              <a:off x="1459" y="329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86" name="Line 82"/>
            <p:cNvSpPr>
              <a:spLocks noChangeShapeType="1"/>
            </p:cNvSpPr>
            <p:nvPr/>
          </p:nvSpPr>
          <p:spPr bwMode="auto">
            <a:xfrm>
              <a:off x="2299" y="329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87" name="Line 83"/>
            <p:cNvSpPr>
              <a:spLocks noChangeShapeType="1"/>
            </p:cNvSpPr>
            <p:nvPr/>
          </p:nvSpPr>
          <p:spPr bwMode="auto">
            <a:xfrm>
              <a:off x="3140" y="329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288" name="Line 84"/>
            <p:cNvSpPr>
              <a:spLocks noChangeShapeType="1"/>
            </p:cNvSpPr>
            <p:nvPr/>
          </p:nvSpPr>
          <p:spPr bwMode="auto">
            <a:xfrm>
              <a:off x="3981" y="3296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9285" name="Rectangle 85"/>
            <p:cNvSpPr>
              <a:spLocks noChangeArrowheads="1"/>
            </p:cNvSpPr>
            <p:nvPr/>
          </p:nvSpPr>
          <p:spPr bwMode="auto">
            <a:xfrm>
              <a:off x="1837" y="3353"/>
              <a:ext cx="1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to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86" name="Rectangle 86"/>
            <p:cNvSpPr>
              <a:spLocks noChangeArrowheads="1"/>
            </p:cNvSpPr>
            <p:nvPr/>
          </p:nvSpPr>
          <p:spPr bwMode="auto">
            <a:xfrm>
              <a:off x="2469" y="3353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2 months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87" name="Rectangle 87"/>
            <p:cNvSpPr>
              <a:spLocks noChangeArrowheads="1"/>
            </p:cNvSpPr>
            <p:nvPr/>
          </p:nvSpPr>
          <p:spPr bwMode="auto">
            <a:xfrm>
              <a:off x="3310" y="3353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4 months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9288" name="Rectangle 88"/>
            <p:cNvSpPr>
              <a:spLocks noChangeArrowheads="1"/>
            </p:cNvSpPr>
            <p:nvPr/>
          </p:nvSpPr>
          <p:spPr bwMode="auto">
            <a:xfrm>
              <a:off x="2167" y="1278"/>
              <a:ext cx="105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500">
                  <a:solidFill>
                    <a:srgbClr val="000000"/>
                  </a:solidFill>
                  <a:latin typeface="Arial" charset="0"/>
                </a:rPr>
                <a:t>Ferritinemia (ng/ml)</a:t>
              </a:r>
              <a:endParaRPr lang="fr-FR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7293" name="Rectangle 89"/>
            <p:cNvSpPr>
              <a:spLocks noChangeArrowheads="1"/>
            </p:cNvSpPr>
            <p:nvPr/>
          </p:nvSpPr>
          <p:spPr bwMode="auto">
            <a:xfrm>
              <a:off x="977" y="1202"/>
              <a:ext cx="3570" cy="245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07203" name="Line 90"/>
          <p:cNvSpPr>
            <a:spLocks noChangeShapeType="1"/>
          </p:cNvSpPr>
          <p:nvPr/>
        </p:nvSpPr>
        <p:spPr bwMode="auto">
          <a:xfrm flipH="1">
            <a:off x="6167438" y="1484313"/>
            <a:ext cx="1295400" cy="14414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91" name="Text Box 91"/>
          <p:cNvSpPr txBox="1">
            <a:spLocks noChangeArrowheads="1"/>
          </p:cNvSpPr>
          <p:nvPr/>
        </p:nvSpPr>
        <p:spPr bwMode="auto">
          <a:xfrm>
            <a:off x="7464425" y="1233488"/>
            <a:ext cx="1296988" cy="4619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+70%</a:t>
            </a:r>
          </a:p>
        </p:txBody>
      </p:sp>
      <p:sp>
        <p:nvSpPr>
          <p:cNvPr id="307205" name="Rectangle 2"/>
          <p:cNvSpPr>
            <a:spLocks noChangeArrowheads="1"/>
          </p:cNvSpPr>
          <p:nvPr/>
        </p:nvSpPr>
        <p:spPr bwMode="auto">
          <a:xfrm>
            <a:off x="1733550" y="874714"/>
            <a:ext cx="2363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 Study </a:t>
            </a:r>
            <a:r>
              <a:rPr lang="it-IT" altLang="en-US" sz="2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206" name="Picture 2" descr="Senza nome"/>
          <p:cNvPicPr>
            <a:picLocks noChangeAspect="1" noChangeArrowheads="1"/>
          </p:cNvPicPr>
          <p:nvPr/>
        </p:nvPicPr>
        <p:blipFill>
          <a:blip r:embed="rId19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693739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4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26" name="Group 2"/>
          <p:cNvGrpSpPr>
            <a:grpSpLocks noChangeAspect="1"/>
          </p:cNvGrpSpPr>
          <p:nvPr/>
        </p:nvGrpSpPr>
        <p:grpSpPr bwMode="auto">
          <a:xfrm>
            <a:off x="3144838" y="2060575"/>
            <a:ext cx="5543550" cy="3843338"/>
            <a:chOff x="1021" y="1298"/>
            <a:chExt cx="3492" cy="2421"/>
          </a:xfrm>
        </p:grpSpPr>
        <p:sp>
          <p:nvSpPr>
            <p:cNvPr id="3082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21" y="1298"/>
              <a:ext cx="3492" cy="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32" name="Rectangle 4"/>
            <p:cNvSpPr>
              <a:spLocks noChangeArrowheads="1"/>
            </p:cNvSpPr>
            <p:nvPr/>
          </p:nvSpPr>
          <p:spPr bwMode="auto">
            <a:xfrm>
              <a:off x="1066" y="1343"/>
              <a:ext cx="3393" cy="233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8233" name="Freeform 5"/>
            <p:cNvSpPr>
              <a:spLocks/>
            </p:cNvSpPr>
            <p:nvPr/>
          </p:nvSpPr>
          <p:spPr bwMode="auto">
            <a:xfrm>
              <a:off x="1569" y="3127"/>
              <a:ext cx="2675" cy="206"/>
            </a:xfrm>
            <a:custGeom>
              <a:avLst/>
              <a:gdLst>
                <a:gd name="T0" fmla="*/ 0 w 2675"/>
                <a:gd name="T1" fmla="*/ 206 h 206"/>
                <a:gd name="T2" fmla="*/ 278 w 2675"/>
                <a:gd name="T3" fmla="*/ 0 h 206"/>
                <a:gd name="T4" fmla="*/ 2675 w 2675"/>
                <a:gd name="T5" fmla="*/ 0 h 206"/>
                <a:gd name="T6" fmla="*/ 2396 w 2675"/>
                <a:gd name="T7" fmla="*/ 206 h 206"/>
                <a:gd name="T8" fmla="*/ 0 w 2675"/>
                <a:gd name="T9" fmla="*/ 20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5"/>
                <a:gd name="T16" fmla="*/ 0 h 206"/>
                <a:gd name="T17" fmla="*/ 2675 w 2675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5" h="206">
                  <a:moveTo>
                    <a:pt x="0" y="206"/>
                  </a:moveTo>
                  <a:lnTo>
                    <a:pt x="278" y="0"/>
                  </a:lnTo>
                  <a:lnTo>
                    <a:pt x="2675" y="0"/>
                  </a:lnTo>
                  <a:lnTo>
                    <a:pt x="2396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3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1737"/>
              <a:ext cx="28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35" name="Freeform 7"/>
            <p:cNvSpPr>
              <a:spLocks/>
            </p:cNvSpPr>
            <p:nvPr/>
          </p:nvSpPr>
          <p:spPr bwMode="auto">
            <a:xfrm>
              <a:off x="1569" y="1737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7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7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36" name="Freeform 8"/>
            <p:cNvSpPr>
              <a:spLocks/>
            </p:cNvSpPr>
            <p:nvPr/>
          </p:nvSpPr>
          <p:spPr bwMode="auto">
            <a:xfrm>
              <a:off x="1569" y="1737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7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7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3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" y="1737"/>
              <a:ext cx="28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38" name="Freeform 10"/>
            <p:cNvSpPr>
              <a:spLocks/>
            </p:cNvSpPr>
            <p:nvPr/>
          </p:nvSpPr>
          <p:spPr bwMode="auto">
            <a:xfrm>
              <a:off x="1569" y="1737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7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7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3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" y="1737"/>
              <a:ext cx="2397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40" name="Rectangle 12"/>
            <p:cNvSpPr>
              <a:spLocks noChangeArrowheads="1"/>
            </p:cNvSpPr>
            <p:nvPr/>
          </p:nvSpPr>
          <p:spPr bwMode="auto">
            <a:xfrm>
              <a:off x="1847" y="1737"/>
              <a:ext cx="2397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8241" name="Freeform 13"/>
            <p:cNvSpPr>
              <a:spLocks/>
            </p:cNvSpPr>
            <p:nvPr/>
          </p:nvSpPr>
          <p:spPr bwMode="auto">
            <a:xfrm>
              <a:off x="1569" y="3127"/>
              <a:ext cx="2675" cy="206"/>
            </a:xfrm>
            <a:custGeom>
              <a:avLst/>
              <a:gdLst>
                <a:gd name="T0" fmla="*/ 0 w 298"/>
                <a:gd name="T1" fmla="*/ 148007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2" name="Freeform 14"/>
            <p:cNvSpPr>
              <a:spLocks/>
            </p:cNvSpPr>
            <p:nvPr/>
          </p:nvSpPr>
          <p:spPr bwMode="auto">
            <a:xfrm>
              <a:off x="1569" y="2957"/>
              <a:ext cx="2675" cy="206"/>
            </a:xfrm>
            <a:custGeom>
              <a:avLst/>
              <a:gdLst>
                <a:gd name="T0" fmla="*/ 0 w 298"/>
                <a:gd name="T1" fmla="*/ 148007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3" name="Freeform 15"/>
            <p:cNvSpPr>
              <a:spLocks/>
            </p:cNvSpPr>
            <p:nvPr/>
          </p:nvSpPr>
          <p:spPr bwMode="auto">
            <a:xfrm>
              <a:off x="1569" y="2778"/>
              <a:ext cx="2675" cy="206"/>
            </a:xfrm>
            <a:custGeom>
              <a:avLst/>
              <a:gdLst>
                <a:gd name="T0" fmla="*/ 0 w 298"/>
                <a:gd name="T1" fmla="*/ 148007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4" name="Freeform 16"/>
            <p:cNvSpPr>
              <a:spLocks/>
            </p:cNvSpPr>
            <p:nvPr/>
          </p:nvSpPr>
          <p:spPr bwMode="auto">
            <a:xfrm>
              <a:off x="1569" y="2607"/>
              <a:ext cx="2675" cy="206"/>
            </a:xfrm>
            <a:custGeom>
              <a:avLst/>
              <a:gdLst>
                <a:gd name="T0" fmla="*/ 0 w 298"/>
                <a:gd name="T1" fmla="*/ 148007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5" name="Freeform 17"/>
            <p:cNvSpPr>
              <a:spLocks/>
            </p:cNvSpPr>
            <p:nvPr/>
          </p:nvSpPr>
          <p:spPr bwMode="auto">
            <a:xfrm>
              <a:off x="1569" y="2428"/>
              <a:ext cx="2675" cy="215"/>
            </a:xfrm>
            <a:custGeom>
              <a:avLst/>
              <a:gdLst>
                <a:gd name="T0" fmla="*/ 0 w 298"/>
                <a:gd name="T1" fmla="*/ 154567 h 24"/>
                <a:gd name="T2" fmla="*/ 201038 w 298"/>
                <a:gd name="T3" fmla="*/ 0 h 24"/>
                <a:gd name="T4" fmla="*/ 1934833 w 298"/>
                <a:gd name="T5" fmla="*/ 0 h 24"/>
                <a:gd name="T6" fmla="*/ 0 60000 65536"/>
                <a:gd name="T7" fmla="*/ 0 60000 65536"/>
                <a:gd name="T8" fmla="*/ 0 60000 65536"/>
                <a:gd name="T9" fmla="*/ 0 w 298"/>
                <a:gd name="T10" fmla="*/ 0 h 24"/>
                <a:gd name="T11" fmla="*/ 298 w 29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4">
                  <a:moveTo>
                    <a:pt x="0" y="24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6" name="Freeform 18"/>
            <p:cNvSpPr>
              <a:spLocks/>
            </p:cNvSpPr>
            <p:nvPr/>
          </p:nvSpPr>
          <p:spPr bwMode="auto">
            <a:xfrm>
              <a:off x="1569" y="2257"/>
              <a:ext cx="2675" cy="207"/>
            </a:xfrm>
            <a:custGeom>
              <a:avLst/>
              <a:gdLst>
                <a:gd name="T0" fmla="*/ 0 w 298"/>
                <a:gd name="T1" fmla="*/ 150903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7" name="Freeform 19"/>
            <p:cNvSpPr>
              <a:spLocks/>
            </p:cNvSpPr>
            <p:nvPr/>
          </p:nvSpPr>
          <p:spPr bwMode="auto">
            <a:xfrm>
              <a:off x="1569" y="2087"/>
              <a:ext cx="2675" cy="206"/>
            </a:xfrm>
            <a:custGeom>
              <a:avLst/>
              <a:gdLst>
                <a:gd name="T0" fmla="*/ 0 w 298"/>
                <a:gd name="T1" fmla="*/ 148007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8" name="Freeform 20"/>
            <p:cNvSpPr>
              <a:spLocks/>
            </p:cNvSpPr>
            <p:nvPr/>
          </p:nvSpPr>
          <p:spPr bwMode="auto">
            <a:xfrm>
              <a:off x="1569" y="1908"/>
              <a:ext cx="2675" cy="206"/>
            </a:xfrm>
            <a:custGeom>
              <a:avLst/>
              <a:gdLst>
                <a:gd name="T0" fmla="*/ 0 w 298"/>
                <a:gd name="T1" fmla="*/ 148007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49" name="Freeform 21"/>
            <p:cNvSpPr>
              <a:spLocks/>
            </p:cNvSpPr>
            <p:nvPr/>
          </p:nvSpPr>
          <p:spPr bwMode="auto">
            <a:xfrm>
              <a:off x="1569" y="1737"/>
              <a:ext cx="2675" cy="207"/>
            </a:xfrm>
            <a:custGeom>
              <a:avLst/>
              <a:gdLst>
                <a:gd name="T0" fmla="*/ 0 w 298"/>
                <a:gd name="T1" fmla="*/ 150903 h 23"/>
                <a:gd name="T2" fmla="*/ 201038 w 298"/>
                <a:gd name="T3" fmla="*/ 0 h 23"/>
                <a:gd name="T4" fmla="*/ 1934833 w 298"/>
                <a:gd name="T5" fmla="*/ 0 h 23"/>
                <a:gd name="T6" fmla="*/ 0 60000 65536"/>
                <a:gd name="T7" fmla="*/ 0 60000 65536"/>
                <a:gd name="T8" fmla="*/ 0 60000 65536"/>
                <a:gd name="T9" fmla="*/ 0 w 298"/>
                <a:gd name="T10" fmla="*/ 0 h 23"/>
                <a:gd name="T11" fmla="*/ 298 w 298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8" h="23">
                  <a:moveTo>
                    <a:pt x="0" y="23"/>
                  </a:moveTo>
                  <a:lnTo>
                    <a:pt x="31" y="0"/>
                  </a:lnTo>
                  <a:lnTo>
                    <a:pt x="2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50" name="Freeform 22"/>
            <p:cNvSpPr>
              <a:spLocks/>
            </p:cNvSpPr>
            <p:nvPr/>
          </p:nvSpPr>
          <p:spPr bwMode="auto">
            <a:xfrm>
              <a:off x="1569" y="3127"/>
              <a:ext cx="2675" cy="206"/>
            </a:xfrm>
            <a:custGeom>
              <a:avLst/>
              <a:gdLst>
                <a:gd name="T0" fmla="*/ 2675 w 2675"/>
                <a:gd name="T1" fmla="*/ 0 h 206"/>
                <a:gd name="T2" fmla="*/ 2396 w 2675"/>
                <a:gd name="T3" fmla="*/ 206 h 206"/>
                <a:gd name="T4" fmla="*/ 0 w 2675"/>
                <a:gd name="T5" fmla="*/ 206 h 206"/>
                <a:gd name="T6" fmla="*/ 278 w 2675"/>
                <a:gd name="T7" fmla="*/ 0 h 206"/>
                <a:gd name="T8" fmla="*/ 2675 w 2675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5"/>
                <a:gd name="T16" fmla="*/ 0 h 206"/>
                <a:gd name="T17" fmla="*/ 2675 w 2675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5" h="206">
                  <a:moveTo>
                    <a:pt x="2675" y="0"/>
                  </a:moveTo>
                  <a:lnTo>
                    <a:pt x="2396" y="206"/>
                  </a:lnTo>
                  <a:lnTo>
                    <a:pt x="0" y="206"/>
                  </a:lnTo>
                  <a:lnTo>
                    <a:pt x="278" y="0"/>
                  </a:lnTo>
                  <a:lnTo>
                    <a:pt x="2675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51" name="Freeform 23"/>
            <p:cNvSpPr>
              <a:spLocks/>
            </p:cNvSpPr>
            <p:nvPr/>
          </p:nvSpPr>
          <p:spPr bwMode="auto">
            <a:xfrm>
              <a:off x="1569" y="1737"/>
              <a:ext cx="278" cy="1596"/>
            </a:xfrm>
            <a:custGeom>
              <a:avLst/>
              <a:gdLst>
                <a:gd name="T0" fmla="*/ 0 w 278"/>
                <a:gd name="T1" fmla="*/ 1596 h 1596"/>
                <a:gd name="T2" fmla="*/ 0 w 278"/>
                <a:gd name="T3" fmla="*/ 207 h 1596"/>
                <a:gd name="T4" fmla="*/ 278 w 278"/>
                <a:gd name="T5" fmla="*/ 0 h 1596"/>
                <a:gd name="T6" fmla="*/ 278 w 278"/>
                <a:gd name="T7" fmla="*/ 1390 h 1596"/>
                <a:gd name="T8" fmla="*/ 0 w 278"/>
                <a:gd name="T9" fmla="*/ 1596 h 15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1596"/>
                <a:gd name="T17" fmla="*/ 278 w 278"/>
                <a:gd name="T18" fmla="*/ 1596 h 15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1596">
                  <a:moveTo>
                    <a:pt x="0" y="1596"/>
                  </a:moveTo>
                  <a:lnTo>
                    <a:pt x="0" y="207"/>
                  </a:lnTo>
                  <a:lnTo>
                    <a:pt x="278" y="0"/>
                  </a:lnTo>
                  <a:lnTo>
                    <a:pt x="278" y="1390"/>
                  </a:lnTo>
                  <a:lnTo>
                    <a:pt x="0" y="1596"/>
                  </a:lnTo>
                  <a:close/>
                </a:path>
              </a:pathLst>
            </a:custGeom>
            <a:noFill/>
            <a:ln w="14288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52" name="Rectangle 24"/>
            <p:cNvSpPr>
              <a:spLocks noChangeArrowheads="1"/>
            </p:cNvSpPr>
            <p:nvPr/>
          </p:nvSpPr>
          <p:spPr bwMode="auto">
            <a:xfrm>
              <a:off x="1847" y="1737"/>
              <a:ext cx="2397" cy="1390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8253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2742"/>
              <a:ext cx="117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54" name="Freeform 26"/>
            <p:cNvSpPr>
              <a:spLocks/>
            </p:cNvSpPr>
            <p:nvPr/>
          </p:nvSpPr>
          <p:spPr bwMode="auto">
            <a:xfrm>
              <a:off x="2215" y="2742"/>
              <a:ext cx="108" cy="529"/>
            </a:xfrm>
            <a:custGeom>
              <a:avLst/>
              <a:gdLst>
                <a:gd name="T0" fmla="*/ 0 w 108"/>
                <a:gd name="T1" fmla="*/ 529 h 529"/>
                <a:gd name="T2" fmla="*/ 0 w 108"/>
                <a:gd name="T3" fmla="*/ 80 h 529"/>
                <a:gd name="T4" fmla="*/ 108 w 108"/>
                <a:gd name="T5" fmla="*/ 0 h 529"/>
                <a:gd name="T6" fmla="*/ 108 w 108"/>
                <a:gd name="T7" fmla="*/ 448 h 529"/>
                <a:gd name="T8" fmla="*/ 0 w 108"/>
                <a:gd name="T9" fmla="*/ 52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29"/>
                <a:gd name="T17" fmla="*/ 108 w 108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29">
                  <a:moveTo>
                    <a:pt x="0" y="529"/>
                  </a:moveTo>
                  <a:lnTo>
                    <a:pt x="0" y="80"/>
                  </a:lnTo>
                  <a:lnTo>
                    <a:pt x="108" y="0"/>
                  </a:lnTo>
                  <a:lnTo>
                    <a:pt x="108" y="448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55" name="Freeform 27"/>
            <p:cNvSpPr>
              <a:spLocks/>
            </p:cNvSpPr>
            <p:nvPr/>
          </p:nvSpPr>
          <p:spPr bwMode="auto">
            <a:xfrm>
              <a:off x="2215" y="2742"/>
              <a:ext cx="108" cy="529"/>
            </a:xfrm>
            <a:custGeom>
              <a:avLst/>
              <a:gdLst>
                <a:gd name="T0" fmla="*/ 0 w 108"/>
                <a:gd name="T1" fmla="*/ 529 h 529"/>
                <a:gd name="T2" fmla="*/ 0 w 108"/>
                <a:gd name="T3" fmla="*/ 80 h 529"/>
                <a:gd name="T4" fmla="*/ 108 w 108"/>
                <a:gd name="T5" fmla="*/ 0 h 529"/>
                <a:gd name="T6" fmla="*/ 108 w 108"/>
                <a:gd name="T7" fmla="*/ 448 h 529"/>
                <a:gd name="T8" fmla="*/ 0 w 108"/>
                <a:gd name="T9" fmla="*/ 52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29"/>
                <a:gd name="T17" fmla="*/ 108 w 108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29">
                  <a:moveTo>
                    <a:pt x="0" y="529"/>
                  </a:moveTo>
                  <a:lnTo>
                    <a:pt x="0" y="80"/>
                  </a:lnTo>
                  <a:lnTo>
                    <a:pt x="108" y="0"/>
                  </a:lnTo>
                  <a:lnTo>
                    <a:pt x="108" y="448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56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2742"/>
              <a:ext cx="117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57" name="Freeform 29"/>
            <p:cNvSpPr>
              <a:spLocks/>
            </p:cNvSpPr>
            <p:nvPr/>
          </p:nvSpPr>
          <p:spPr bwMode="auto">
            <a:xfrm>
              <a:off x="2215" y="2742"/>
              <a:ext cx="108" cy="529"/>
            </a:xfrm>
            <a:custGeom>
              <a:avLst/>
              <a:gdLst>
                <a:gd name="T0" fmla="*/ 0 w 108"/>
                <a:gd name="T1" fmla="*/ 529 h 529"/>
                <a:gd name="T2" fmla="*/ 0 w 108"/>
                <a:gd name="T3" fmla="*/ 80 h 529"/>
                <a:gd name="T4" fmla="*/ 108 w 108"/>
                <a:gd name="T5" fmla="*/ 0 h 529"/>
                <a:gd name="T6" fmla="*/ 108 w 108"/>
                <a:gd name="T7" fmla="*/ 448 h 529"/>
                <a:gd name="T8" fmla="*/ 0 w 108"/>
                <a:gd name="T9" fmla="*/ 52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29"/>
                <a:gd name="T17" fmla="*/ 108 w 108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29">
                  <a:moveTo>
                    <a:pt x="0" y="529"/>
                  </a:moveTo>
                  <a:lnTo>
                    <a:pt x="0" y="80"/>
                  </a:lnTo>
                  <a:lnTo>
                    <a:pt x="108" y="0"/>
                  </a:lnTo>
                  <a:lnTo>
                    <a:pt x="108" y="448"/>
                  </a:lnTo>
                  <a:lnTo>
                    <a:pt x="0" y="529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58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2822"/>
              <a:ext cx="32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59" name="Rectangle 31"/>
            <p:cNvSpPr>
              <a:spLocks noChangeArrowheads="1"/>
            </p:cNvSpPr>
            <p:nvPr/>
          </p:nvSpPr>
          <p:spPr bwMode="auto">
            <a:xfrm>
              <a:off x="1892" y="2822"/>
              <a:ext cx="323" cy="44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8260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2742"/>
              <a:ext cx="4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61" name="Freeform 33"/>
            <p:cNvSpPr>
              <a:spLocks/>
            </p:cNvSpPr>
            <p:nvPr/>
          </p:nvSpPr>
          <p:spPr bwMode="auto">
            <a:xfrm>
              <a:off x="1892" y="2742"/>
              <a:ext cx="431" cy="80"/>
            </a:xfrm>
            <a:custGeom>
              <a:avLst/>
              <a:gdLst>
                <a:gd name="T0" fmla="*/ 323 w 431"/>
                <a:gd name="T1" fmla="*/ 80 h 80"/>
                <a:gd name="T2" fmla="*/ 431 w 431"/>
                <a:gd name="T3" fmla="*/ 0 h 80"/>
                <a:gd name="T4" fmla="*/ 107 w 431"/>
                <a:gd name="T5" fmla="*/ 0 h 80"/>
                <a:gd name="T6" fmla="*/ 0 w 431"/>
                <a:gd name="T7" fmla="*/ 80 h 80"/>
                <a:gd name="T8" fmla="*/ 323 w 431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0"/>
                <a:gd name="T17" fmla="*/ 431 w 43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0">
                  <a:moveTo>
                    <a:pt x="323" y="80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0"/>
                  </a:lnTo>
                  <a:lnTo>
                    <a:pt x="323" y="8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62" name="Freeform 34"/>
            <p:cNvSpPr>
              <a:spLocks/>
            </p:cNvSpPr>
            <p:nvPr/>
          </p:nvSpPr>
          <p:spPr bwMode="auto">
            <a:xfrm>
              <a:off x="1892" y="2742"/>
              <a:ext cx="431" cy="80"/>
            </a:xfrm>
            <a:custGeom>
              <a:avLst/>
              <a:gdLst>
                <a:gd name="T0" fmla="*/ 323 w 431"/>
                <a:gd name="T1" fmla="*/ 80 h 80"/>
                <a:gd name="T2" fmla="*/ 431 w 431"/>
                <a:gd name="T3" fmla="*/ 0 h 80"/>
                <a:gd name="T4" fmla="*/ 107 w 431"/>
                <a:gd name="T5" fmla="*/ 0 h 80"/>
                <a:gd name="T6" fmla="*/ 0 w 431"/>
                <a:gd name="T7" fmla="*/ 80 h 80"/>
                <a:gd name="T8" fmla="*/ 323 w 431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0"/>
                <a:gd name="T17" fmla="*/ 431 w 43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0">
                  <a:moveTo>
                    <a:pt x="323" y="80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0"/>
                  </a:lnTo>
                  <a:lnTo>
                    <a:pt x="323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63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2742"/>
              <a:ext cx="4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64" name="Freeform 36"/>
            <p:cNvSpPr>
              <a:spLocks/>
            </p:cNvSpPr>
            <p:nvPr/>
          </p:nvSpPr>
          <p:spPr bwMode="auto">
            <a:xfrm>
              <a:off x="1892" y="2742"/>
              <a:ext cx="431" cy="80"/>
            </a:xfrm>
            <a:custGeom>
              <a:avLst/>
              <a:gdLst>
                <a:gd name="T0" fmla="*/ 323 w 431"/>
                <a:gd name="T1" fmla="*/ 80 h 80"/>
                <a:gd name="T2" fmla="*/ 431 w 431"/>
                <a:gd name="T3" fmla="*/ 0 h 80"/>
                <a:gd name="T4" fmla="*/ 107 w 431"/>
                <a:gd name="T5" fmla="*/ 0 h 80"/>
                <a:gd name="T6" fmla="*/ 0 w 431"/>
                <a:gd name="T7" fmla="*/ 80 h 80"/>
                <a:gd name="T8" fmla="*/ 323 w 431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0"/>
                <a:gd name="T17" fmla="*/ 431 w 43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0">
                  <a:moveTo>
                    <a:pt x="323" y="80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0"/>
                  </a:lnTo>
                  <a:lnTo>
                    <a:pt x="323" y="80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65" name="Picture 3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2544"/>
              <a:ext cx="11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66" name="Freeform 38"/>
            <p:cNvSpPr>
              <a:spLocks/>
            </p:cNvSpPr>
            <p:nvPr/>
          </p:nvSpPr>
          <p:spPr bwMode="auto">
            <a:xfrm>
              <a:off x="3014" y="2544"/>
              <a:ext cx="108" cy="727"/>
            </a:xfrm>
            <a:custGeom>
              <a:avLst/>
              <a:gdLst>
                <a:gd name="T0" fmla="*/ 0 w 108"/>
                <a:gd name="T1" fmla="*/ 727 h 727"/>
                <a:gd name="T2" fmla="*/ 0 w 108"/>
                <a:gd name="T3" fmla="*/ 81 h 727"/>
                <a:gd name="T4" fmla="*/ 108 w 108"/>
                <a:gd name="T5" fmla="*/ 0 h 727"/>
                <a:gd name="T6" fmla="*/ 108 w 108"/>
                <a:gd name="T7" fmla="*/ 646 h 727"/>
                <a:gd name="T8" fmla="*/ 0 w 108"/>
                <a:gd name="T9" fmla="*/ 727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727"/>
                <a:gd name="T17" fmla="*/ 108 w 108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727">
                  <a:moveTo>
                    <a:pt x="0" y="727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646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67" name="Freeform 39"/>
            <p:cNvSpPr>
              <a:spLocks/>
            </p:cNvSpPr>
            <p:nvPr/>
          </p:nvSpPr>
          <p:spPr bwMode="auto">
            <a:xfrm>
              <a:off x="3014" y="2544"/>
              <a:ext cx="108" cy="727"/>
            </a:xfrm>
            <a:custGeom>
              <a:avLst/>
              <a:gdLst>
                <a:gd name="T0" fmla="*/ 0 w 108"/>
                <a:gd name="T1" fmla="*/ 727 h 727"/>
                <a:gd name="T2" fmla="*/ 0 w 108"/>
                <a:gd name="T3" fmla="*/ 81 h 727"/>
                <a:gd name="T4" fmla="*/ 108 w 108"/>
                <a:gd name="T5" fmla="*/ 0 h 727"/>
                <a:gd name="T6" fmla="*/ 108 w 108"/>
                <a:gd name="T7" fmla="*/ 646 h 727"/>
                <a:gd name="T8" fmla="*/ 0 w 108"/>
                <a:gd name="T9" fmla="*/ 727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727"/>
                <a:gd name="T17" fmla="*/ 108 w 108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727">
                  <a:moveTo>
                    <a:pt x="0" y="727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646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68" name="Picture 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2544"/>
              <a:ext cx="11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69" name="Freeform 41"/>
            <p:cNvSpPr>
              <a:spLocks/>
            </p:cNvSpPr>
            <p:nvPr/>
          </p:nvSpPr>
          <p:spPr bwMode="auto">
            <a:xfrm>
              <a:off x="3014" y="2544"/>
              <a:ext cx="108" cy="727"/>
            </a:xfrm>
            <a:custGeom>
              <a:avLst/>
              <a:gdLst>
                <a:gd name="T0" fmla="*/ 0 w 108"/>
                <a:gd name="T1" fmla="*/ 727 h 727"/>
                <a:gd name="T2" fmla="*/ 0 w 108"/>
                <a:gd name="T3" fmla="*/ 81 h 727"/>
                <a:gd name="T4" fmla="*/ 108 w 108"/>
                <a:gd name="T5" fmla="*/ 0 h 727"/>
                <a:gd name="T6" fmla="*/ 108 w 108"/>
                <a:gd name="T7" fmla="*/ 646 h 727"/>
                <a:gd name="T8" fmla="*/ 0 w 108"/>
                <a:gd name="T9" fmla="*/ 727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727"/>
                <a:gd name="T17" fmla="*/ 108 w 108"/>
                <a:gd name="T18" fmla="*/ 727 h 7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727">
                  <a:moveTo>
                    <a:pt x="0" y="727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646"/>
                  </a:lnTo>
                  <a:lnTo>
                    <a:pt x="0" y="727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70" name="Picture 4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625"/>
              <a:ext cx="32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71" name="Rectangle 43"/>
            <p:cNvSpPr>
              <a:spLocks noChangeArrowheads="1"/>
            </p:cNvSpPr>
            <p:nvPr/>
          </p:nvSpPr>
          <p:spPr bwMode="auto">
            <a:xfrm>
              <a:off x="2691" y="2625"/>
              <a:ext cx="323" cy="64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8272" name="Picture 4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544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73" name="Freeform 45"/>
            <p:cNvSpPr>
              <a:spLocks/>
            </p:cNvSpPr>
            <p:nvPr/>
          </p:nvSpPr>
          <p:spPr bwMode="auto">
            <a:xfrm>
              <a:off x="2691" y="2544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7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74" name="Freeform 46"/>
            <p:cNvSpPr>
              <a:spLocks/>
            </p:cNvSpPr>
            <p:nvPr/>
          </p:nvSpPr>
          <p:spPr bwMode="auto">
            <a:xfrm>
              <a:off x="2691" y="2544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7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75" name="Picture 4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544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76" name="Freeform 48"/>
            <p:cNvSpPr>
              <a:spLocks/>
            </p:cNvSpPr>
            <p:nvPr/>
          </p:nvSpPr>
          <p:spPr bwMode="auto">
            <a:xfrm>
              <a:off x="2691" y="2544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7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77" name="Picture 4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1836"/>
              <a:ext cx="117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78" name="Freeform 50"/>
            <p:cNvSpPr>
              <a:spLocks/>
            </p:cNvSpPr>
            <p:nvPr/>
          </p:nvSpPr>
          <p:spPr bwMode="auto">
            <a:xfrm>
              <a:off x="3813" y="1836"/>
              <a:ext cx="108" cy="1435"/>
            </a:xfrm>
            <a:custGeom>
              <a:avLst/>
              <a:gdLst>
                <a:gd name="T0" fmla="*/ 0 w 108"/>
                <a:gd name="T1" fmla="*/ 1435 h 1435"/>
                <a:gd name="T2" fmla="*/ 0 w 108"/>
                <a:gd name="T3" fmla="*/ 81 h 1435"/>
                <a:gd name="T4" fmla="*/ 108 w 108"/>
                <a:gd name="T5" fmla="*/ 0 h 1435"/>
                <a:gd name="T6" fmla="*/ 108 w 108"/>
                <a:gd name="T7" fmla="*/ 1354 h 1435"/>
                <a:gd name="T8" fmla="*/ 0 w 108"/>
                <a:gd name="T9" fmla="*/ 1435 h 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35"/>
                <a:gd name="T17" fmla="*/ 108 w 108"/>
                <a:gd name="T18" fmla="*/ 1435 h 1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35">
                  <a:moveTo>
                    <a:pt x="0" y="1435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1354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79" name="Freeform 51"/>
            <p:cNvSpPr>
              <a:spLocks/>
            </p:cNvSpPr>
            <p:nvPr/>
          </p:nvSpPr>
          <p:spPr bwMode="auto">
            <a:xfrm>
              <a:off x="3813" y="1836"/>
              <a:ext cx="108" cy="1435"/>
            </a:xfrm>
            <a:custGeom>
              <a:avLst/>
              <a:gdLst>
                <a:gd name="T0" fmla="*/ 0 w 108"/>
                <a:gd name="T1" fmla="*/ 1435 h 1435"/>
                <a:gd name="T2" fmla="*/ 0 w 108"/>
                <a:gd name="T3" fmla="*/ 81 h 1435"/>
                <a:gd name="T4" fmla="*/ 108 w 108"/>
                <a:gd name="T5" fmla="*/ 0 h 1435"/>
                <a:gd name="T6" fmla="*/ 108 w 108"/>
                <a:gd name="T7" fmla="*/ 1354 h 1435"/>
                <a:gd name="T8" fmla="*/ 0 w 108"/>
                <a:gd name="T9" fmla="*/ 1435 h 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35"/>
                <a:gd name="T17" fmla="*/ 108 w 108"/>
                <a:gd name="T18" fmla="*/ 1435 h 1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35">
                  <a:moveTo>
                    <a:pt x="0" y="1435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1354"/>
                  </a:lnTo>
                  <a:lnTo>
                    <a:pt x="0" y="14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80" name="Picture 5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" y="1836"/>
              <a:ext cx="117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81" name="Freeform 53"/>
            <p:cNvSpPr>
              <a:spLocks/>
            </p:cNvSpPr>
            <p:nvPr/>
          </p:nvSpPr>
          <p:spPr bwMode="auto">
            <a:xfrm>
              <a:off x="3813" y="1836"/>
              <a:ext cx="108" cy="1435"/>
            </a:xfrm>
            <a:custGeom>
              <a:avLst/>
              <a:gdLst>
                <a:gd name="T0" fmla="*/ 0 w 108"/>
                <a:gd name="T1" fmla="*/ 1435 h 1435"/>
                <a:gd name="T2" fmla="*/ 0 w 108"/>
                <a:gd name="T3" fmla="*/ 81 h 1435"/>
                <a:gd name="T4" fmla="*/ 108 w 108"/>
                <a:gd name="T5" fmla="*/ 0 h 1435"/>
                <a:gd name="T6" fmla="*/ 108 w 108"/>
                <a:gd name="T7" fmla="*/ 1354 h 1435"/>
                <a:gd name="T8" fmla="*/ 0 w 108"/>
                <a:gd name="T9" fmla="*/ 1435 h 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435"/>
                <a:gd name="T17" fmla="*/ 108 w 108"/>
                <a:gd name="T18" fmla="*/ 1435 h 1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435">
                  <a:moveTo>
                    <a:pt x="0" y="1435"/>
                  </a:moveTo>
                  <a:lnTo>
                    <a:pt x="0" y="81"/>
                  </a:lnTo>
                  <a:lnTo>
                    <a:pt x="108" y="0"/>
                  </a:lnTo>
                  <a:lnTo>
                    <a:pt x="108" y="1354"/>
                  </a:lnTo>
                  <a:lnTo>
                    <a:pt x="0" y="1435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82" name="Picture 5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1917"/>
              <a:ext cx="323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83" name="Rectangle 55"/>
            <p:cNvSpPr>
              <a:spLocks noChangeArrowheads="1"/>
            </p:cNvSpPr>
            <p:nvPr/>
          </p:nvSpPr>
          <p:spPr bwMode="auto">
            <a:xfrm>
              <a:off x="3490" y="1917"/>
              <a:ext cx="323" cy="135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pic>
          <p:nvPicPr>
            <p:cNvPr id="308284" name="Picture 5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1836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85" name="Freeform 57"/>
            <p:cNvSpPr>
              <a:spLocks/>
            </p:cNvSpPr>
            <p:nvPr/>
          </p:nvSpPr>
          <p:spPr bwMode="auto">
            <a:xfrm>
              <a:off x="3490" y="1836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7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86" name="Freeform 58"/>
            <p:cNvSpPr>
              <a:spLocks/>
            </p:cNvSpPr>
            <p:nvPr/>
          </p:nvSpPr>
          <p:spPr bwMode="auto">
            <a:xfrm>
              <a:off x="3490" y="1836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7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308287" name="Picture 5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1836"/>
              <a:ext cx="44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88" name="Freeform 60"/>
            <p:cNvSpPr>
              <a:spLocks/>
            </p:cNvSpPr>
            <p:nvPr/>
          </p:nvSpPr>
          <p:spPr bwMode="auto">
            <a:xfrm>
              <a:off x="3490" y="1836"/>
              <a:ext cx="431" cy="81"/>
            </a:xfrm>
            <a:custGeom>
              <a:avLst/>
              <a:gdLst>
                <a:gd name="T0" fmla="*/ 323 w 431"/>
                <a:gd name="T1" fmla="*/ 81 h 81"/>
                <a:gd name="T2" fmla="*/ 431 w 431"/>
                <a:gd name="T3" fmla="*/ 0 h 81"/>
                <a:gd name="T4" fmla="*/ 107 w 431"/>
                <a:gd name="T5" fmla="*/ 0 h 81"/>
                <a:gd name="T6" fmla="*/ 0 w 431"/>
                <a:gd name="T7" fmla="*/ 81 h 81"/>
                <a:gd name="T8" fmla="*/ 323 w 431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81"/>
                <a:gd name="T17" fmla="*/ 431 w 431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81">
                  <a:moveTo>
                    <a:pt x="323" y="81"/>
                  </a:moveTo>
                  <a:lnTo>
                    <a:pt x="431" y="0"/>
                  </a:lnTo>
                  <a:lnTo>
                    <a:pt x="107" y="0"/>
                  </a:lnTo>
                  <a:lnTo>
                    <a:pt x="0" y="81"/>
                  </a:lnTo>
                  <a:lnTo>
                    <a:pt x="323" y="81"/>
                  </a:lnTo>
                  <a:close/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89" name="Line 61"/>
            <p:cNvSpPr>
              <a:spLocks noChangeShapeType="1"/>
            </p:cNvSpPr>
            <p:nvPr/>
          </p:nvSpPr>
          <p:spPr bwMode="auto">
            <a:xfrm flipV="1">
              <a:off x="1569" y="1944"/>
              <a:ext cx="1" cy="13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0" name="Line 62"/>
            <p:cNvSpPr>
              <a:spLocks noChangeShapeType="1"/>
            </p:cNvSpPr>
            <p:nvPr/>
          </p:nvSpPr>
          <p:spPr bwMode="auto">
            <a:xfrm flipH="1">
              <a:off x="1542" y="333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1" name="Line 63"/>
            <p:cNvSpPr>
              <a:spLocks noChangeShapeType="1"/>
            </p:cNvSpPr>
            <p:nvPr/>
          </p:nvSpPr>
          <p:spPr bwMode="auto">
            <a:xfrm flipH="1">
              <a:off x="1542" y="316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2" name="Line 64"/>
            <p:cNvSpPr>
              <a:spLocks noChangeShapeType="1"/>
            </p:cNvSpPr>
            <p:nvPr/>
          </p:nvSpPr>
          <p:spPr bwMode="auto">
            <a:xfrm flipH="1">
              <a:off x="1542" y="298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3" name="Line 65"/>
            <p:cNvSpPr>
              <a:spLocks noChangeShapeType="1"/>
            </p:cNvSpPr>
            <p:nvPr/>
          </p:nvSpPr>
          <p:spPr bwMode="auto">
            <a:xfrm flipH="1">
              <a:off x="1542" y="281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4" name="Line 66"/>
            <p:cNvSpPr>
              <a:spLocks noChangeShapeType="1"/>
            </p:cNvSpPr>
            <p:nvPr/>
          </p:nvSpPr>
          <p:spPr bwMode="auto">
            <a:xfrm flipH="1">
              <a:off x="1542" y="264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5" name="Line 67"/>
            <p:cNvSpPr>
              <a:spLocks noChangeShapeType="1"/>
            </p:cNvSpPr>
            <p:nvPr/>
          </p:nvSpPr>
          <p:spPr bwMode="auto">
            <a:xfrm flipH="1">
              <a:off x="1542" y="246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6" name="Line 68"/>
            <p:cNvSpPr>
              <a:spLocks noChangeShapeType="1"/>
            </p:cNvSpPr>
            <p:nvPr/>
          </p:nvSpPr>
          <p:spPr bwMode="auto">
            <a:xfrm flipH="1">
              <a:off x="1542" y="229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7" name="Line 69"/>
            <p:cNvSpPr>
              <a:spLocks noChangeShapeType="1"/>
            </p:cNvSpPr>
            <p:nvPr/>
          </p:nvSpPr>
          <p:spPr bwMode="auto">
            <a:xfrm flipH="1">
              <a:off x="1542" y="211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298" name="Line 70"/>
            <p:cNvSpPr>
              <a:spLocks noChangeShapeType="1"/>
            </p:cNvSpPr>
            <p:nvPr/>
          </p:nvSpPr>
          <p:spPr bwMode="auto">
            <a:xfrm flipH="1">
              <a:off x="1542" y="194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0295" name="Rectangle 71"/>
            <p:cNvSpPr>
              <a:spLocks noChangeArrowheads="1"/>
            </p:cNvSpPr>
            <p:nvPr/>
          </p:nvSpPr>
          <p:spPr bwMode="auto">
            <a:xfrm>
              <a:off x="1299" y="3262"/>
              <a:ext cx="2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10,7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296" name="Rectangle 72"/>
            <p:cNvSpPr>
              <a:spLocks noChangeArrowheads="1"/>
            </p:cNvSpPr>
            <p:nvPr/>
          </p:nvSpPr>
          <p:spPr bwMode="auto">
            <a:xfrm>
              <a:off x="1299" y="3091"/>
              <a:ext cx="2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10,8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297" name="Rectangle 73"/>
            <p:cNvSpPr>
              <a:spLocks noChangeArrowheads="1"/>
            </p:cNvSpPr>
            <p:nvPr/>
          </p:nvSpPr>
          <p:spPr bwMode="auto">
            <a:xfrm>
              <a:off x="1299" y="2912"/>
              <a:ext cx="23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10,9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298" name="Rectangle 74"/>
            <p:cNvSpPr>
              <a:spLocks noChangeArrowheads="1"/>
            </p:cNvSpPr>
            <p:nvPr/>
          </p:nvSpPr>
          <p:spPr bwMode="auto">
            <a:xfrm>
              <a:off x="1398" y="2742"/>
              <a:ext cx="12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299" name="Rectangle 75"/>
            <p:cNvSpPr>
              <a:spLocks noChangeArrowheads="1"/>
            </p:cNvSpPr>
            <p:nvPr/>
          </p:nvSpPr>
          <p:spPr bwMode="auto">
            <a:xfrm>
              <a:off x="1299" y="2571"/>
              <a:ext cx="2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11,1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00" name="Rectangle 76"/>
            <p:cNvSpPr>
              <a:spLocks noChangeArrowheads="1"/>
            </p:cNvSpPr>
            <p:nvPr/>
          </p:nvSpPr>
          <p:spPr bwMode="auto">
            <a:xfrm>
              <a:off x="1299" y="2392"/>
              <a:ext cx="2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11,2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01" name="Rectangle 77"/>
            <p:cNvSpPr>
              <a:spLocks noChangeArrowheads="1"/>
            </p:cNvSpPr>
            <p:nvPr/>
          </p:nvSpPr>
          <p:spPr bwMode="auto">
            <a:xfrm>
              <a:off x="1299" y="2222"/>
              <a:ext cx="2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11,3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02" name="Rectangle 78"/>
            <p:cNvSpPr>
              <a:spLocks noChangeArrowheads="1"/>
            </p:cNvSpPr>
            <p:nvPr/>
          </p:nvSpPr>
          <p:spPr bwMode="auto">
            <a:xfrm>
              <a:off x="1299" y="2042"/>
              <a:ext cx="2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11,4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03" name="Rectangle 79"/>
            <p:cNvSpPr>
              <a:spLocks noChangeArrowheads="1"/>
            </p:cNvSpPr>
            <p:nvPr/>
          </p:nvSpPr>
          <p:spPr bwMode="auto">
            <a:xfrm>
              <a:off x="1299" y="1872"/>
              <a:ext cx="2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11,5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8308" name="Line 80"/>
            <p:cNvSpPr>
              <a:spLocks noChangeShapeType="1"/>
            </p:cNvSpPr>
            <p:nvPr/>
          </p:nvSpPr>
          <p:spPr bwMode="auto">
            <a:xfrm>
              <a:off x="1569" y="3333"/>
              <a:ext cx="23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309" name="Line 81"/>
            <p:cNvSpPr>
              <a:spLocks noChangeShapeType="1"/>
            </p:cNvSpPr>
            <p:nvPr/>
          </p:nvSpPr>
          <p:spPr bwMode="auto">
            <a:xfrm>
              <a:off x="1569" y="333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310" name="Line 82"/>
            <p:cNvSpPr>
              <a:spLocks noChangeShapeType="1"/>
            </p:cNvSpPr>
            <p:nvPr/>
          </p:nvSpPr>
          <p:spPr bwMode="auto">
            <a:xfrm>
              <a:off x="2368" y="333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311" name="Line 83"/>
            <p:cNvSpPr>
              <a:spLocks noChangeShapeType="1"/>
            </p:cNvSpPr>
            <p:nvPr/>
          </p:nvSpPr>
          <p:spPr bwMode="auto">
            <a:xfrm>
              <a:off x="3166" y="333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312" name="Line 84"/>
            <p:cNvSpPr>
              <a:spLocks noChangeShapeType="1"/>
            </p:cNvSpPr>
            <p:nvPr/>
          </p:nvSpPr>
          <p:spPr bwMode="auto">
            <a:xfrm>
              <a:off x="3965" y="333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0309" name="Rectangle 85"/>
            <p:cNvSpPr>
              <a:spLocks noChangeArrowheads="1"/>
            </p:cNvSpPr>
            <p:nvPr/>
          </p:nvSpPr>
          <p:spPr bwMode="auto">
            <a:xfrm>
              <a:off x="1928" y="3387"/>
              <a:ext cx="10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to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10" name="Rectangle 86"/>
            <p:cNvSpPr>
              <a:spLocks noChangeArrowheads="1"/>
            </p:cNvSpPr>
            <p:nvPr/>
          </p:nvSpPr>
          <p:spPr bwMode="auto">
            <a:xfrm>
              <a:off x="2529" y="3387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2 months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11" name="Rectangle 87"/>
            <p:cNvSpPr>
              <a:spLocks noChangeArrowheads="1"/>
            </p:cNvSpPr>
            <p:nvPr/>
          </p:nvSpPr>
          <p:spPr bwMode="auto">
            <a:xfrm>
              <a:off x="3328" y="3387"/>
              <a:ext cx="49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4 months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80312" name="Rectangle 88"/>
            <p:cNvSpPr>
              <a:spLocks noChangeArrowheads="1"/>
            </p:cNvSpPr>
            <p:nvPr/>
          </p:nvSpPr>
          <p:spPr bwMode="auto">
            <a:xfrm>
              <a:off x="2260" y="1415"/>
              <a:ext cx="100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Hemoglobin (g/dL)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8317" name="Rectangle 89"/>
            <p:cNvSpPr>
              <a:spLocks noChangeArrowheads="1"/>
            </p:cNvSpPr>
            <p:nvPr/>
          </p:nvSpPr>
          <p:spPr bwMode="auto">
            <a:xfrm>
              <a:off x="1066" y="1343"/>
              <a:ext cx="3393" cy="233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08227" name="Line 90"/>
          <p:cNvSpPr>
            <a:spLocks noChangeShapeType="1"/>
          </p:cNvSpPr>
          <p:nvPr/>
        </p:nvSpPr>
        <p:spPr bwMode="auto">
          <a:xfrm flipH="1">
            <a:off x="7392988" y="1484313"/>
            <a:ext cx="1295400" cy="14414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315" name="Text Box 91"/>
          <p:cNvSpPr txBox="1">
            <a:spLocks noChangeArrowheads="1"/>
          </p:cNvSpPr>
          <p:nvPr/>
        </p:nvSpPr>
        <p:spPr bwMode="auto">
          <a:xfrm>
            <a:off x="7577139" y="1022351"/>
            <a:ext cx="1296987" cy="4619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+5%</a:t>
            </a:r>
          </a:p>
        </p:txBody>
      </p:sp>
      <p:sp>
        <p:nvSpPr>
          <p:cNvPr id="308229" name="Rectangle 2"/>
          <p:cNvSpPr>
            <a:spLocks noChangeArrowheads="1"/>
          </p:cNvSpPr>
          <p:nvPr/>
        </p:nvSpPr>
        <p:spPr bwMode="auto">
          <a:xfrm>
            <a:off x="1733550" y="874714"/>
            <a:ext cx="2363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 Study </a:t>
            </a:r>
            <a:r>
              <a:rPr lang="it-IT" altLang="en-US" sz="24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8230" name="Picture 2" descr="Senza nome"/>
          <p:cNvPicPr>
            <a:picLocks noChangeAspect="1" noChangeArrowheads="1"/>
          </p:cNvPicPr>
          <p:nvPr/>
        </p:nvPicPr>
        <p:blipFill>
          <a:blip r:embed="rId20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693739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4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3"/>
          <p:cNvSpPr txBox="1">
            <a:spLocks noChangeArrowheads="1"/>
          </p:cNvSpPr>
          <p:nvPr/>
        </p:nvSpPr>
        <p:spPr bwMode="auto">
          <a:xfrm>
            <a:off x="2749550" y="3524250"/>
            <a:ext cx="6616700" cy="15700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4800" baseline="30000">
                <a:solidFill>
                  <a:prstClr val="white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4800">
                <a:solidFill>
                  <a:prstClr val="white"/>
                </a:solidFill>
                <a:latin typeface="Calibri" panose="020F0502020204030204" pitchFamily="34" charset="0"/>
              </a:rPr>
              <a:t>: University of </a:t>
            </a:r>
            <a:r>
              <a:rPr lang="en-US" altLang="en-US" sz="4800" b="1">
                <a:solidFill>
                  <a:prstClr val="white"/>
                </a:solidFill>
                <a:latin typeface="Calibri" panose="020F0502020204030204" pitchFamily="34" charset="0"/>
              </a:rPr>
              <a:t>Pavia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4800" baseline="30000">
                <a:solidFill>
                  <a:prstClr val="white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4800">
                <a:solidFill>
                  <a:prstClr val="white"/>
                </a:solidFill>
                <a:latin typeface="Calibri" panose="020F0502020204030204" pitchFamily="34" charset="0"/>
              </a:rPr>
              <a:t>: University of </a:t>
            </a:r>
            <a:r>
              <a:rPr lang="en-US" altLang="en-US" sz="4800" b="1">
                <a:solidFill>
                  <a:prstClr val="white"/>
                </a:solidFill>
                <a:latin typeface="Calibri" panose="020F0502020204030204" pitchFamily="34" charset="0"/>
              </a:rPr>
              <a:t>Bologna</a:t>
            </a:r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992313" y="1603375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  <a:latin typeface="Calibri" panose="020F0502020204030204" pitchFamily="34" charset="0"/>
              </a:rPr>
              <a:t>Clinical Experience with </a:t>
            </a:r>
            <a:r>
              <a:rPr lang="en-US" sz="44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IronCatch</a:t>
            </a:r>
            <a:endParaRPr 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     Two studies were carried out in Italy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993300"/>
              </a:solidFill>
              <a:latin typeface="Calibri" panose="020F0502020204030204" pitchFamily="34" charset="0"/>
            </a:endParaRPr>
          </a:p>
        </p:txBody>
      </p:sp>
      <p:sp>
        <p:nvSpPr>
          <p:cNvPr id="2959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FA26F-AA64-4FA0-960A-3D92F6C733E1}" type="slidenum">
              <a:rPr lang="it-IT" altLang="en-US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9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3379788" y="2603500"/>
            <a:ext cx="5530850" cy="17541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5400" b="1" baseline="30000">
                <a:solidFill>
                  <a:srgbClr val="FFFFFF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5400" b="1">
                <a:solidFill>
                  <a:srgbClr val="FFFFFF"/>
                </a:solidFill>
                <a:latin typeface="Calibri" panose="020F0502020204030204" pitchFamily="34" charset="0"/>
              </a:rPr>
              <a:t> Study: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FFFF"/>
                </a:solidFill>
                <a:latin typeface="Calibri" panose="020F0502020204030204" pitchFamily="34" charset="0"/>
              </a:rPr>
              <a:t>University of </a:t>
            </a:r>
            <a:r>
              <a:rPr lang="en-US" altLang="en-US" sz="5400" b="1" u="sng">
                <a:solidFill>
                  <a:srgbClr val="FFFFFF"/>
                </a:solidFill>
                <a:latin typeface="Calibri" panose="020F0502020204030204" pitchFamily="34" charset="0"/>
              </a:rPr>
              <a:t>Pavia</a:t>
            </a:r>
          </a:p>
        </p:txBody>
      </p:sp>
      <p:sp>
        <p:nvSpPr>
          <p:cNvPr id="296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0996C-C02F-457F-9D49-104E47CB98FE}" type="slidenum">
              <a:rPr lang="it-IT" altLang="en-US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4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University Of Pavia, Italy</a:t>
            </a:r>
            <a:br>
              <a:rPr lang="en-US" altLang="en-US" b="1"/>
            </a:br>
            <a:r>
              <a:rPr lang="en-US" altLang="en-US" b="1"/>
              <a:t>Endocrine-Nutritional Service</a:t>
            </a:r>
            <a:endParaRPr lang="ar-LB" altLang="en-US" b="1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79589" y="3230564"/>
            <a:ext cx="8453437" cy="1895475"/>
          </a:xfr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rtlCol="1" anchor="ctr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/>
                </a:solidFill>
              </a:rPr>
              <a:t>Effect of treatment with a food supplement (containing: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sea fish cartilage</a:t>
            </a:r>
            <a:r>
              <a:rPr lang="en-US" sz="2800" b="1" dirty="0">
                <a:solidFill>
                  <a:schemeClr val="bg2"/>
                </a:solidFill>
              </a:rPr>
              <a:t>, vitamin C, vitamin E, folic acid, zinc, copper) in women with iron deficiency: double blind, randomized, placebo- controlled trial </a:t>
            </a:r>
            <a:endParaRPr lang="ar-LB" sz="2800" dirty="0">
              <a:solidFill>
                <a:schemeClr val="bg2"/>
              </a:solidFill>
            </a:endParaRPr>
          </a:p>
        </p:txBody>
      </p:sp>
      <p:sp>
        <p:nvSpPr>
          <p:cNvPr id="2979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F645C0-1E6C-40BE-BC3A-924C282A4ACB}" type="slidenum">
              <a:rPr lang="ar-LB" altLang="en-US" sz="1200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ar-LB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7989" name="Picture 6" descr="Logo_Policlinic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6" y="1"/>
            <a:ext cx="1628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7726364" y="6264275"/>
            <a:ext cx="2941637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</a:rPr>
              <a:t>Minerva Med. 2006 Oct;97(5):385-390, Italian Dietetic Association, 2006</a:t>
            </a:r>
            <a:endParaRPr lang="ar-LB" altLang="en-US" sz="12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98726" y="2954338"/>
            <a:ext cx="7375525" cy="868362"/>
          </a:xfrm>
          <a:ln w="57150">
            <a:solidFill>
              <a:schemeClr val="accent1"/>
            </a:solidFill>
          </a:ln>
        </p:spPr>
        <p:txBody>
          <a:bodyPr rtlCol="1">
            <a:no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+60% in ferritin  from the 1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placebo</a:t>
            </a:r>
          </a:p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+80% in syderemia from the 1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placebo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000" b="1" dirty="0">
              <a:solidFill>
                <a:srgbClr val="A50021"/>
              </a:solidFill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LB" sz="2000" dirty="0"/>
          </a:p>
        </p:txBody>
      </p:sp>
      <p:sp>
        <p:nvSpPr>
          <p:cNvPr id="299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658938" y="4541839"/>
            <a:ext cx="9009062" cy="1589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FFFF"/>
                </a:solidFill>
              </a:rPr>
              <a:t>This study has shown that, in patients with iron deficiency, the use of a food supplement, consisting of nutrients that improve iron bioavailability, leads to a significant improvement in blood iron and blood ferritin levels</a:t>
            </a:r>
            <a:endParaRPr lang="it-IT" altLang="en-US" sz="2000" b="1">
              <a:solidFill>
                <a:srgbClr val="FFFFFF"/>
              </a:solidFill>
            </a:endParaRPr>
          </a:p>
        </p:txBody>
      </p:sp>
      <p:sp>
        <p:nvSpPr>
          <p:cNvPr id="299012" name="Rectangle 14"/>
          <p:cNvSpPr>
            <a:spLocks noChangeArrowheads="1"/>
          </p:cNvSpPr>
          <p:nvPr/>
        </p:nvSpPr>
        <p:spPr bwMode="auto">
          <a:xfrm>
            <a:off x="2093914" y="1439864"/>
            <a:ext cx="49164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49 fertile iron deficient female patients, with blood iron values &lt;60mg/dl or blood ferritin values &lt;20ng/ml, were randomly assigned to Captafer or Placebo</a:t>
            </a:r>
          </a:p>
        </p:txBody>
      </p:sp>
      <p:sp>
        <p:nvSpPr>
          <p:cNvPr id="299013" name="Rectangle 8"/>
          <p:cNvSpPr>
            <a:spLocks noChangeArrowheads="1"/>
          </p:cNvSpPr>
          <p:nvPr/>
        </p:nvSpPr>
        <p:spPr bwMode="auto">
          <a:xfrm>
            <a:off x="2197100" y="515938"/>
            <a:ext cx="34813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u="sng">
                <a:solidFill>
                  <a:srgbClr val="FFFFFF"/>
                </a:solidFill>
              </a:rPr>
              <a:t>Rondanelli M  et al; Cont…..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901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7772400" y="629602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</a:rPr>
              <a:t>Italian Dietetic Association, 2006</a:t>
            </a:r>
            <a:endParaRPr lang="ar-LB" altLang="en-US" sz="12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605"/>
          <p:cNvGrpSpPr>
            <a:grpSpLocks noChangeAspect="1"/>
          </p:cNvGrpSpPr>
          <p:nvPr/>
        </p:nvGrpSpPr>
        <p:grpSpPr bwMode="auto">
          <a:xfrm>
            <a:off x="3575050" y="1844676"/>
            <a:ext cx="7177088" cy="4792663"/>
            <a:chOff x="1474" y="1162"/>
            <a:chExt cx="4354" cy="3019"/>
          </a:xfrm>
        </p:grpSpPr>
        <p:sp>
          <p:nvSpPr>
            <p:cNvPr id="300041" name="AutoShape 606"/>
            <p:cNvSpPr>
              <a:spLocks noChangeAspect="1" noChangeArrowheads="1" noTextEdit="1"/>
            </p:cNvSpPr>
            <p:nvPr/>
          </p:nvSpPr>
          <p:spPr bwMode="auto">
            <a:xfrm>
              <a:off x="1474" y="1162"/>
              <a:ext cx="4354" cy="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0042" name="Group 607"/>
            <p:cNvGrpSpPr>
              <a:grpSpLocks/>
            </p:cNvGrpSpPr>
            <p:nvPr/>
          </p:nvGrpSpPr>
          <p:grpSpPr bwMode="auto">
            <a:xfrm>
              <a:off x="1530" y="1218"/>
              <a:ext cx="4231" cy="2907"/>
              <a:chOff x="1530" y="1218"/>
              <a:chExt cx="4231" cy="2907"/>
            </a:xfrm>
          </p:grpSpPr>
          <p:sp>
            <p:nvSpPr>
              <p:cNvPr id="300435" name="Rectangle 608"/>
              <p:cNvSpPr>
                <a:spLocks noChangeArrowheads="1"/>
              </p:cNvSpPr>
              <p:nvPr/>
            </p:nvSpPr>
            <p:spPr bwMode="auto">
              <a:xfrm>
                <a:off x="1530" y="1218"/>
                <a:ext cx="4231" cy="2907"/>
              </a:xfrm>
              <a:prstGeom prst="rect">
                <a:avLst/>
              </a:prstGeom>
              <a:solidFill>
                <a:srgbClr val="FFFFFF"/>
              </a:solidFill>
              <a:ln w="17463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pic>
            <p:nvPicPr>
              <p:cNvPr id="300436" name="Picture 6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9" y="3566"/>
                <a:ext cx="23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437" name="Freeform 610"/>
              <p:cNvSpPr>
                <a:spLocks/>
              </p:cNvSpPr>
              <p:nvPr/>
            </p:nvSpPr>
            <p:spPr bwMode="auto">
              <a:xfrm>
                <a:off x="1899" y="3566"/>
                <a:ext cx="2328" cy="123"/>
              </a:xfrm>
              <a:custGeom>
                <a:avLst/>
                <a:gdLst>
                  <a:gd name="T0" fmla="*/ 0 w 2328"/>
                  <a:gd name="T1" fmla="*/ 123 h 123"/>
                  <a:gd name="T2" fmla="*/ 168 w 2328"/>
                  <a:gd name="T3" fmla="*/ 0 h 123"/>
                  <a:gd name="T4" fmla="*/ 2328 w 2328"/>
                  <a:gd name="T5" fmla="*/ 0 h 123"/>
                  <a:gd name="T6" fmla="*/ 2161 w 2328"/>
                  <a:gd name="T7" fmla="*/ 123 h 123"/>
                  <a:gd name="T8" fmla="*/ 0 w 2328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8"/>
                  <a:gd name="T16" fmla="*/ 0 h 123"/>
                  <a:gd name="T17" fmla="*/ 2328 w 232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8" h="123">
                    <a:moveTo>
                      <a:pt x="0" y="123"/>
                    </a:moveTo>
                    <a:lnTo>
                      <a:pt x="168" y="0"/>
                    </a:lnTo>
                    <a:lnTo>
                      <a:pt x="2328" y="0"/>
                    </a:lnTo>
                    <a:lnTo>
                      <a:pt x="2161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38" name="Freeform 611"/>
              <p:cNvSpPr>
                <a:spLocks/>
              </p:cNvSpPr>
              <p:nvPr/>
            </p:nvSpPr>
            <p:spPr bwMode="auto">
              <a:xfrm>
                <a:off x="1899" y="3566"/>
                <a:ext cx="2328" cy="123"/>
              </a:xfrm>
              <a:custGeom>
                <a:avLst/>
                <a:gdLst>
                  <a:gd name="T0" fmla="*/ 0 w 2328"/>
                  <a:gd name="T1" fmla="*/ 123 h 123"/>
                  <a:gd name="T2" fmla="*/ 168 w 2328"/>
                  <a:gd name="T3" fmla="*/ 0 h 123"/>
                  <a:gd name="T4" fmla="*/ 2328 w 2328"/>
                  <a:gd name="T5" fmla="*/ 0 h 123"/>
                  <a:gd name="T6" fmla="*/ 2161 w 2328"/>
                  <a:gd name="T7" fmla="*/ 123 h 123"/>
                  <a:gd name="T8" fmla="*/ 0 w 2328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8"/>
                  <a:gd name="T16" fmla="*/ 0 h 123"/>
                  <a:gd name="T17" fmla="*/ 2328 w 232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8" h="123">
                    <a:moveTo>
                      <a:pt x="0" y="123"/>
                    </a:moveTo>
                    <a:lnTo>
                      <a:pt x="168" y="0"/>
                    </a:lnTo>
                    <a:lnTo>
                      <a:pt x="2328" y="0"/>
                    </a:lnTo>
                    <a:lnTo>
                      <a:pt x="2161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0439" name="Picture 6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9" y="3566"/>
                <a:ext cx="23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440" name="Freeform 613"/>
              <p:cNvSpPr>
                <a:spLocks/>
              </p:cNvSpPr>
              <p:nvPr/>
            </p:nvSpPr>
            <p:spPr bwMode="auto">
              <a:xfrm>
                <a:off x="1899" y="3566"/>
                <a:ext cx="2328" cy="123"/>
              </a:xfrm>
              <a:custGeom>
                <a:avLst/>
                <a:gdLst>
                  <a:gd name="T0" fmla="*/ 0 w 2328"/>
                  <a:gd name="T1" fmla="*/ 123 h 123"/>
                  <a:gd name="T2" fmla="*/ 168 w 2328"/>
                  <a:gd name="T3" fmla="*/ 0 h 123"/>
                  <a:gd name="T4" fmla="*/ 2328 w 2328"/>
                  <a:gd name="T5" fmla="*/ 0 h 123"/>
                  <a:gd name="T6" fmla="*/ 2161 w 2328"/>
                  <a:gd name="T7" fmla="*/ 123 h 123"/>
                  <a:gd name="T8" fmla="*/ 0 w 2328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8"/>
                  <a:gd name="T16" fmla="*/ 0 h 123"/>
                  <a:gd name="T17" fmla="*/ 2328 w 232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8" h="123">
                    <a:moveTo>
                      <a:pt x="0" y="123"/>
                    </a:moveTo>
                    <a:lnTo>
                      <a:pt x="168" y="0"/>
                    </a:lnTo>
                    <a:lnTo>
                      <a:pt x="2328" y="0"/>
                    </a:lnTo>
                    <a:lnTo>
                      <a:pt x="2161" y="123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0441" name="Picture 6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9" y="1341"/>
                <a:ext cx="179" cy="2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442" name="Freeform 615"/>
              <p:cNvSpPr>
                <a:spLocks/>
              </p:cNvSpPr>
              <p:nvPr/>
            </p:nvSpPr>
            <p:spPr bwMode="auto">
              <a:xfrm>
                <a:off x="1899" y="1341"/>
                <a:ext cx="168" cy="2348"/>
              </a:xfrm>
              <a:custGeom>
                <a:avLst/>
                <a:gdLst>
                  <a:gd name="T0" fmla="*/ 0 w 168"/>
                  <a:gd name="T1" fmla="*/ 2348 h 2348"/>
                  <a:gd name="T2" fmla="*/ 0 w 168"/>
                  <a:gd name="T3" fmla="*/ 123 h 2348"/>
                  <a:gd name="T4" fmla="*/ 168 w 168"/>
                  <a:gd name="T5" fmla="*/ 0 h 2348"/>
                  <a:gd name="T6" fmla="*/ 168 w 168"/>
                  <a:gd name="T7" fmla="*/ 2225 h 2348"/>
                  <a:gd name="T8" fmla="*/ 0 w 168"/>
                  <a:gd name="T9" fmla="*/ 2348 h 2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2348"/>
                  <a:gd name="T17" fmla="*/ 168 w 168"/>
                  <a:gd name="T18" fmla="*/ 2348 h 2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2348">
                    <a:moveTo>
                      <a:pt x="0" y="2348"/>
                    </a:moveTo>
                    <a:lnTo>
                      <a:pt x="0" y="123"/>
                    </a:lnTo>
                    <a:lnTo>
                      <a:pt x="168" y="0"/>
                    </a:lnTo>
                    <a:lnTo>
                      <a:pt x="168" y="2225"/>
                    </a:lnTo>
                    <a:lnTo>
                      <a:pt x="0" y="2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43" name="Freeform 616"/>
              <p:cNvSpPr>
                <a:spLocks/>
              </p:cNvSpPr>
              <p:nvPr/>
            </p:nvSpPr>
            <p:spPr bwMode="auto">
              <a:xfrm>
                <a:off x="1899" y="1341"/>
                <a:ext cx="168" cy="2348"/>
              </a:xfrm>
              <a:custGeom>
                <a:avLst/>
                <a:gdLst>
                  <a:gd name="T0" fmla="*/ 0 w 168"/>
                  <a:gd name="T1" fmla="*/ 2348 h 2348"/>
                  <a:gd name="T2" fmla="*/ 0 w 168"/>
                  <a:gd name="T3" fmla="*/ 123 h 2348"/>
                  <a:gd name="T4" fmla="*/ 168 w 168"/>
                  <a:gd name="T5" fmla="*/ 0 h 2348"/>
                  <a:gd name="T6" fmla="*/ 168 w 168"/>
                  <a:gd name="T7" fmla="*/ 2225 h 2348"/>
                  <a:gd name="T8" fmla="*/ 0 w 168"/>
                  <a:gd name="T9" fmla="*/ 2348 h 2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2348"/>
                  <a:gd name="T17" fmla="*/ 168 w 168"/>
                  <a:gd name="T18" fmla="*/ 2348 h 2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2348">
                    <a:moveTo>
                      <a:pt x="0" y="2348"/>
                    </a:moveTo>
                    <a:lnTo>
                      <a:pt x="0" y="123"/>
                    </a:lnTo>
                    <a:lnTo>
                      <a:pt x="168" y="0"/>
                    </a:lnTo>
                    <a:lnTo>
                      <a:pt x="168" y="2225"/>
                    </a:lnTo>
                    <a:lnTo>
                      <a:pt x="0" y="2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0444" name="Picture 6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9" y="1341"/>
                <a:ext cx="179" cy="2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445" name="Freeform 618"/>
              <p:cNvSpPr>
                <a:spLocks/>
              </p:cNvSpPr>
              <p:nvPr/>
            </p:nvSpPr>
            <p:spPr bwMode="auto">
              <a:xfrm>
                <a:off x="1899" y="1341"/>
                <a:ext cx="168" cy="2348"/>
              </a:xfrm>
              <a:custGeom>
                <a:avLst/>
                <a:gdLst>
                  <a:gd name="T0" fmla="*/ 0 w 168"/>
                  <a:gd name="T1" fmla="*/ 2348 h 2348"/>
                  <a:gd name="T2" fmla="*/ 0 w 168"/>
                  <a:gd name="T3" fmla="*/ 123 h 2348"/>
                  <a:gd name="T4" fmla="*/ 168 w 168"/>
                  <a:gd name="T5" fmla="*/ 0 h 2348"/>
                  <a:gd name="T6" fmla="*/ 168 w 168"/>
                  <a:gd name="T7" fmla="*/ 2225 h 2348"/>
                  <a:gd name="T8" fmla="*/ 0 w 168"/>
                  <a:gd name="T9" fmla="*/ 2348 h 2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2348"/>
                  <a:gd name="T17" fmla="*/ 168 w 168"/>
                  <a:gd name="T18" fmla="*/ 2348 h 2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2348">
                    <a:moveTo>
                      <a:pt x="0" y="2348"/>
                    </a:moveTo>
                    <a:lnTo>
                      <a:pt x="0" y="123"/>
                    </a:lnTo>
                    <a:lnTo>
                      <a:pt x="168" y="0"/>
                    </a:lnTo>
                    <a:lnTo>
                      <a:pt x="168" y="2225"/>
                    </a:lnTo>
                    <a:lnTo>
                      <a:pt x="0" y="234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0446" name="Picture 61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7" y="1341"/>
                <a:ext cx="2160" cy="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447" name="Rectangle 620"/>
              <p:cNvSpPr>
                <a:spLocks noChangeArrowheads="1"/>
              </p:cNvSpPr>
              <p:nvPr/>
            </p:nvSpPr>
            <p:spPr bwMode="auto">
              <a:xfrm>
                <a:off x="2067" y="1341"/>
                <a:ext cx="2160" cy="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48" name="Freeform 621"/>
              <p:cNvSpPr>
                <a:spLocks/>
              </p:cNvSpPr>
              <p:nvPr/>
            </p:nvSpPr>
            <p:spPr bwMode="auto">
              <a:xfrm>
                <a:off x="1899" y="3566"/>
                <a:ext cx="2328" cy="123"/>
              </a:xfrm>
              <a:custGeom>
                <a:avLst/>
                <a:gdLst>
                  <a:gd name="T0" fmla="*/ 0 w 208"/>
                  <a:gd name="T1" fmla="*/ 171920 h 11"/>
                  <a:gd name="T2" fmla="*/ 235509 w 208"/>
                  <a:gd name="T3" fmla="*/ 0 h 11"/>
                  <a:gd name="T4" fmla="*/ 3263979 w 20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1"/>
                  <a:gd name="T11" fmla="*/ 208 w 20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1">
                    <a:moveTo>
                      <a:pt x="0" y="11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49" name="Freeform 622"/>
              <p:cNvSpPr>
                <a:spLocks/>
              </p:cNvSpPr>
              <p:nvPr/>
            </p:nvSpPr>
            <p:spPr bwMode="auto">
              <a:xfrm>
                <a:off x="1899" y="3242"/>
                <a:ext cx="2328" cy="134"/>
              </a:xfrm>
              <a:custGeom>
                <a:avLst/>
                <a:gdLst>
                  <a:gd name="T0" fmla="*/ 0 w 208"/>
                  <a:gd name="T1" fmla="*/ 186539 h 12"/>
                  <a:gd name="T2" fmla="*/ 235509 w 208"/>
                  <a:gd name="T3" fmla="*/ 0 h 12"/>
                  <a:gd name="T4" fmla="*/ 3263979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0" name="Freeform 623"/>
              <p:cNvSpPr>
                <a:spLocks/>
              </p:cNvSpPr>
              <p:nvPr/>
            </p:nvSpPr>
            <p:spPr bwMode="auto">
              <a:xfrm>
                <a:off x="1899" y="2929"/>
                <a:ext cx="2328" cy="134"/>
              </a:xfrm>
              <a:custGeom>
                <a:avLst/>
                <a:gdLst>
                  <a:gd name="T0" fmla="*/ 0 w 208"/>
                  <a:gd name="T1" fmla="*/ 186539 h 12"/>
                  <a:gd name="T2" fmla="*/ 235509 w 208"/>
                  <a:gd name="T3" fmla="*/ 0 h 12"/>
                  <a:gd name="T4" fmla="*/ 3263979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1" name="Freeform 624"/>
              <p:cNvSpPr>
                <a:spLocks/>
              </p:cNvSpPr>
              <p:nvPr/>
            </p:nvSpPr>
            <p:spPr bwMode="auto">
              <a:xfrm>
                <a:off x="1899" y="2604"/>
                <a:ext cx="2328" cy="135"/>
              </a:xfrm>
              <a:custGeom>
                <a:avLst/>
                <a:gdLst>
                  <a:gd name="T0" fmla="*/ 0 w 208"/>
                  <a:gd name="T1" fmla="*/ 192251 h 12"/>
                  <a:gd name="T2" fmla="*/ 235509 w 208"/>
                  <a:gd name="T3" fmla="*/ 0 h 12"/>
                  <a:gd name="T4" fmla="*/ 3263979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2" name="Freeform 625"/>
              <p:cNvSpPr>
                <a:spLocks/>
              </p:cNvSpPr>
              <p:nvPr/>
            </p:nvSpPr>
            <p:spPr bwMode="auto">
              <a:xfrm>
                <a:off x="1899" y="2291"/>
                <a:ext cx="2328" cy="135"/>
              </a:xfrm>
              <a:custGeom>
                <a:avLst/>
                <a:gdLst>
                  <a:gd name="T0" fmla="*/ 0 w 208"/>
                  <a:gd name="T1" fmla="*/ 192251 h 12"/>
                  <a:gd name="T2" fmla="*/ 235509 w 208"/>
                  <a:gd name="T3" fmla="*/ 0 h 12"/>
                  <a:gd name="T4" fmla="*/ 3263979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3" name="Freeform 626"/>
              <p:cNvSpPr>
                <a:spLocks/>
              </p:cNvSpPr>
              <p:nvPr/>
            </p:nvSpPr>
            <p:spPr bwMode="auto">
              <a:xfrm>
                <a:off x="1899" y="1967"/>
                <a:ext cx="2328" cy="134"/>
              </a:xfrm>
              <a:custGeom>
                <a:avLst/>
                <a:gdLst>
                  <a:gd name="T0" fmla="*/ 0 w 208"/>
                  <a:gd name="T1" fmla="*/ 186539 h 12"/>
                  <a:gd name="T2" fmla="*/ 235509 w 208"/>
                  <a:gd name="T3" fmla="*/ 0 h 12"/>
                  <a:gd name="T4" fmla="*/ 3263979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4" name="Freeform 627"/>
              <p:cNvSpPr>
                <a:spLocks/>
              </p:cNvSpPr>
              <p:nvPr/>
            </p:nvSpPr>
            <p:spPr bwMode="auto">
              <a:xfrm>
                <a:off x="1899" y="1654"/>
                <a:ext cx="2328" cy="134"/>
              </a:xfrm>
              <a:custGeom>
                <a:avLst/>
                <a:gdLst>
                  <a:gd name="T0" fmla="*/ 0 w 208"/>
                  <a:gd name="T1" fmla="*/ 186539 h 12"/>
                  <a:gd name="T2" fmla="*/ 235509 w 208"/>
                  <a:gd name="T3" fmla="*/ 0 h 12"/>
                  <a:gd name="T4" fmla="*/ 3263979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5" name="Freeform 628"/>
              <p:cNvSpPr>
                <a:spLocks/>
              </p:cNvSpPr>
              <p:nvPr/>
            </p:nvSpPr>
            <p:spPr bwMode="auto">
              <a:xfrm>
                <a:off x="1899" y="1341"/>
                <a:ext cx="2328" cy="123"/>
              </a:xfrm>
              <a:custGeom>
                <a:avLst/>
                <a:gdLst>
                  <a:gd name="T0" fmla="*/ 0 w 208"/>
                  <a:gd name="T1" fmla="*/ 171920 h 11"/>
                  <a:gd name="T2" fmla="*/ 235509 w 208"/>
                  <a:gd name="T3" fmla="*/ 0 h 11"/>
                  <a:gd name="T4" fmla="*/ 3263979 w 20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1"/>
                  <a:gd name="T11" fmla="*/ 208 w 20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1">
                    <a:moveTo>
                      <a:pt x="0" y="11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6" name="Freeform 629"/>
              <p:cNvSpPr>
                <a:spLocks/>
              </p:cNvSpPr>
              <p:nvPr/>
            </p:nvSpPr>
            <p:spPr bwMode="auto">
              <a:xfrm>
                <a:off x="1899" y="3566"/>
                <a:ext cx="2328" cy="123"/>
              </a:xfrm>
              <a:custGeom>
                <a:avLst/>
                <a:gdLst>
                  <a:gd name="T0" fmla="*/ 2328 w 2328"/>
                  <a:gd name="T1" fmla="*/ 0 h 123"/>
                  <a:gd name="T2" fmla="*/ 2161 w 2328"/>
                  <a:gd name="T3" fmla="*/ 123 h 123"/>
                  <a:gd name="T4" fmla="*/ 0 w 2328"/>
                  <a:gd name="T5" fmla="*/ 123 h 123"/>
                  <a:gd name="T6" fmla="*/ 168 w 2328"/>
                  <a:gd name="T7" fmla="*/ 0 h 123"/>
                  <a:gd name="T8" fmla="*/ 2328 w 2328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8"/>
                  <a:gd name="T16" fmla="*/ 0 h 123"/>
                  <a:gd name="T17" fmla="*/ 2328 w 232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8" h="123">
                    <a:moveTo>
                      <a:pt x="2328" y="0"/>
                    </a:moveTo>
                    <a:lnTo>
                      <a:pt x="2161" y="123"/>
                    </a:lnTo>
                    <a:lnTo>
                      <a:pt x="0" y="123"/>
                    </a:lnTo>
                    <a:lnTo>
                      <a:pt x="168" y="0"/>
                    </a:lnTo>
                    <a:lnTo>
                      <a:pt x="2328" y="0"/>
                    </a:lnTo>
                    <a:close/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7" name="Freeform 630"/>
              <p:cNvSpPr>
                <a:spLocks/>
              </p:cNvSpPr>
              <p:nvPr/>
            </p:nvSpPr>
            <p:spPr bwMode="auto">
              <a:xfrm>
                <a:off x="1899" y="1341"/>
                <a:ext cx="168" cy="2348"/>
              </a:xfrm>
              <a:custGeom>
                <a:avLst/>
                <a:gdLst>
                  <a:gd name="T0" fmla="*/ 0 w 168"/>
                  <a:gd name="T1" fmla="*/ 2348 h 2348"/>
                  <a:gd name="T2" fmla="*/ 0 w 168"/>
                  <a:gd name="T3" fmla="*/ 123 h 2348"/>
                  <a:gd name="T4" fmla="*/ 168 w 168"/>
                  <a:gd name="T5" fmla="*/ 0 h 2348"/>
                  <a:gd name="T6" fmla="*/ 168 w 168"/>
                  <a:gd name="T7" fmla="*/ 2225 h 2348"/>
                  <a:gd name="T8" fmla="*/ 0 w 168"/>
                  <a:gd name="T9" fmla="*/ 2348 h 2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2348"/>
                  <a:gd name="T17" fmla="*/ 168 w 168"/>
                  <a:gd name="T18" fmla="*/ 2348 h 2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2348">
                    <a:moveTo>
                      <a:pt x="0" y="2348"/>
                    </a:moveTo>
                    <a:lnTo>
                      <a:pt x="0" y="123"/>
                    </a:lnTo>
                    <a:lnTo>
                      <a:pt x="168" y="0"/>
                    </a:lnTo>
                    <a:lnTo>
                      <a:pt x="168" y="2225"/>
                    </a:lnTo>
                    <a:lnTo>
                      <a:pt x="0" y="2348"/>
                    </a:lnTo>
                    <a:close/>
                  </a:path>
                </a:pathLst>
              </a:custGeom>
              <a:noFill/>
              <a:ln w="17463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58" name="Rectangle 631"/>
              <p:cNvSpPr>
                <a:spLocks noChangeArrowheads="1"/>
              </p:cNvSpPr>
              <p:nvPr/>
            </p:nvSpPr>
            <p:spPr bwMode="auto">
              <a:xfrm>
                <a:off x="2067" y="1341"/>
                <a:ext cx="2160" cy="2225"/>
              </a:xfrm>
              <a:prstGeom prst="rect">
                <a:avLst/>
              </a:prstGeom>
              <a:noFill/>
              <a:ln w="17463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59" name="Rectangle 632"/>
              <p:cNvSpPr>
                <a:spLocks noChangeArrowheads="1"/>
              </p:cNvSpPr>
              <p:nvPr/>
            </p:nvSpPr>
            <p:spPr bwMode="auto">
              <a:xfrm>
                <a:off x="2302" y="2437"/>
                <a:ext cx="11" cy="1230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0" name="Rectangle 633"/>
              <p:cNvSpPr>
                <a:spLocks noChangeArrowheads="1"/>
              </p:cNvSpPr>
              <p:nvPr/>
            </p:nvSpPr>
            <p:spPr bwMode="auto">
              <a:xfrm>
                <a:off x="2313" y="2437"/>
                <a:ext cx="12" cy="1230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1" name="Rectangle 634"/>
              <p:cNvSpPr>
                <a:spLocks noChangeArrowheads="1"/>
              </p:cNvSpPr>
              <p:nvPr/>
            </p:nvSpPr>
            <p:spPr bwMode="auto">
              <a:xfrm>
                <a:off x="2325" y="2437"/>
                <a:ext cx="11" cy="1230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2" name="Rectangle 635"/>
              <p:cNvSpPr>
                <a:spLocks noChangeArrowheads="1"/>
              </p:cNvSpPr>
              <p:nvPr/>
            </p:nvSpPr>
            <p:spPr bwMode="auto">
              <a:xfrm>
                <a:off x="2336" y="2437"/>
                <a:ext cx="11" cy="123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3" name="Rectangle 636"/>
              <p:cNvSpPr>
                <a:spLocks noChangeArrowheads="1"/>
              </p:cNvSpPr>
              <p:nvPr/>
            </p:nvSpPr>
            <p:spPr bwMode="auto">
              <a:xfrm>
                <a:off x="2347" y="2437"/>
                <a:ext cx="11" cy="1230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4" name="Rectangle 637"/>
              <p:cNvSpPr>
                <a:spLocks noChangeArrowheads="1"/>
              </p:cNvSpPr>
              <p:nvPr/>
            </p:nvSpPr>
            <p:spPr bwMode="auto">
              <a:xfrm>
                <a:off x="2358" y="2437"/>
                <a:ext cx="11" cy="1230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5" name="Rectangle 638"/>
              <p:cNvSpPr>
                <a:spLocks noChangeArrowheads="1"/>
              </p:cNvSpPr>
              <p:nvPr/>
            </p:nvSpPr>
            <p:spPr bwMode="auto">
              <a:xfrm>
                <a:off x="2369" y="2437"/>
                <a:ext cx="23" cy="1230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6" name="Freeform 639"/>
              <p:cNvSpPr>
                <a:spLocks/>
              </p:cNvSpPr>
              <p:nvPr/>
            </p:nvSpPr>
            <p:spPr bwMode="auto">
              <a:xfrm>
                <a:off x="2302" y="2437"/>
                <a:ext cx="79" cy="1218"/>
              </a:xfrm>
              <a:custGeom>
                <a:avLst/>
                <a:gdLst>
                  <a:gd name="T0" fmla="*/ 0 w 79"/>
                  <a:gd name="T1" fmla="*/ 1218 h 1218"/>
                  <a:gd name="T2" fmla="*/ 0 w 79"/>
                  <a:gd name="T3" fmla="*/ 44 h 1218"/>
                  <a:gd name="T4" fmla="*/ 79 w 79"/>
                  <a:gd name="T5" fmla="*/ 0 h 1218"/>
                  <a:gd name="T6" fmla="*/ 79 w 79"/>
                  <a:gd name="T7" fmla="*/ 1163 h 1218"/>
                  <a:gd name="T8" fmla="*/ 0 w 79"/>
                  <a:gd name="T9" fmla="*/ 1218 h 1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218"/>
                  <a:gd name="T17" fmla="*/ 79 w 79"/>
                  <a:gd name="T18" fmla="*/ 1218 h 1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218">
                    <a:moveTo>
                      <a:pt x="0" y="1218"/>
                    </a:moveTo>
                    <a:lnTo>
                      <a:pt x="0" y="44"/>
                    </a:lnTo>
                    <a:lnTo>
                      <a:pt x="79" y="0"/>
                    </a:lnTo>
                    <a:lnTo>
                      <a:pt x="79" y="1163"/>
                    </a:lnTo>
                    <a:lnTo>
                      <a:pt x="0" y="1218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67" name="Freeform 640"/>
              <p:cNvSpPr>
                <a:spLocks/>
              </p:cNvSpPr>
              <p:nvPr/>
            </p:nvSpPr>
            <p:spPr bwMode="auto">
              <a:xfrm>
                <a:off x="2302" y="2437"/>
                <a:ext cx="79" cy="1218"/>
              </a:xfrm>
              <a:custGeom>
                <a:avLst/>
                <a:gdLst>
                  <a:gd name="T0" fmla="*/ 0 w 79"/>
                  <a:gd name="T1" fmla="*/ 1218 h 1218"/>
                  <a:gd name="T2" fmla="*/ 0 w 79"/>
                  <a:gd name="T3" fmla="*/ 44 h 1218"/>
                  <a:gd name="T4" fmla="*/ 79 w 79"/>
                  <a:gd name="T5" fmla="*/ 0 h 1218"/>
                  <a:gd name="T6" fmla="*/ 79 w 79"/>
                  <a:gd name="T7" fmla="*/ 1163 h 1218"/>
                  <a:gd name="T8" fmla="*/ 0 w 79"/>
                  <a:gd name="T9" fmla="*/ 1218 h 1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218"/>
                  <a:gd name="T17" fmla="*/ 79 w 79"/>
                  <a:gd name="T18" fmla="*/ 1218 h 1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218">
                    <a:moveTo>
                      <a:pt x="0" y="1218"/>
                    </a:moveTo>
                    <a:lnTo>
                      <a:pt x="0" y="44"/>
                    </a:lnTo>
                    <a:lnTo>
                      <a:pt x="79" y="0"/>
                    </a:lnTo>
                    <a:lnTo>
                      <a:pt x="79" y="1163"/>
                    </a:lnTo>
                    <a:lnTo>
                      <a:pt x="0" y="1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68" name="Rectangle 641"/>
              <p:cNvSpPr>
                <a:spLocks noChangeArrowheads="1"/>
              </p:cNvSpPr>
              <p:nvPr/>
            </p:nvSpPr>
            <p:spPr bwMode="auto">
              <a:xfrm>
                <a:off x="2302" y="2437"/>
                <a:ext cx="11" cy="1230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69" name="Rectangle 642"/>
              <p:cNvSpPr>
                <a:spLocks noChangeArrowheads="1"/>
              </p:cNvSpPr>
              <p:nvPr/>
            </p:nvSpPr>
            <p:spPr bwMode="auto">
              <a:xfrm>
                <a:off x="2313" y="2437"/>
                <a:ext cx="12" cy="1230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0" name="Rectangle 643"/>
              <p:cNvSpPr>
                <a:spLocks noChangeArrowheads="1"/>
              </p:cNvSpPr>
              <p:nvPr/>
            </p:nvSpPr>
            <p:spPr bwMode="auto">
              <a:xfrm>
                <a:off x="2325" y="2437"/>
                <a:ext cx="11" cy="1230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1" name="Rectangle 644"/>
              <p:cNvSpPr>
                <a:spLocks noChangeArrowheads="1"/>
              </p:cNvSpPr>
              <p:nvPr/>
            </p:nvSpPr>
            <p:spPr bwMode="auto">
              <a:xfrm>
                <a:off x="2336" y="2437"/>
                <a:ext cx="11" cy="123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2" name="Rectangle 645"/>
              <p:cNvSpPr>
                <a:spLocks noChangeArrowheads="1"/>
              </p:cNvSpPr>
              <p:nvPr/>
            </p:nvSpPr>
            <p:spPr bwMode="auto">
              <a:xfrm>
                <a:off x="2347" y="2437"/>
                <a:ext cx="11" cy="1230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3" name="Rectangle 646"/>
              <p:cNvSpPr>
                <a:spLocks noChangeArrowheads="1"/>
              </p:cNvSpPr>
              <p:nvPr/>
            </p:nvSpPr>
            <p:spPr bwMode="auto">
              <a:xfrm>
                <a:off x="2358" y="2437"/>
                <a:ext cx="11" cy="1230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4" name="Rectangle 647"/>
              <p:cNvSpPr>
                <a:spLocks noChangeArrowheads="1"/>
              </p:cNvSpPr>
              <p:nvPr/>
            </p:nvSpPr>
            <p:spPr bwMode="auto">
              <a:xfrm>
                <a:off x="2369" y="2437"/>
                <a:ext cx="23" cy="1230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5" name="Freeform 648"/>
              <p:cNvSpPr>
                <a:spLocks/>
              </p:cNvSpPr>
              <p:nvPr/>
            </p:nvSpPr>
            <p:spPr bwMode="auto">
              <a:xfrm>
                <a:off x="2302" y="2437"/>
                <a:ext cx="79" cy="1218"/>
              </a:xfrm>
              <a:custGeom>
                <a:avLst/>
                <a:gdLst>
                  <a:gd name="T0" fmla="*/ 0 w 79"/>
                  <a:gd name="T1" fmla="*/ 1218 h 1218"/>
                  <a:gd name="T2" fmla="*/ 0 w 79"/>
                  <a:gd name="T3" fmla="*/ 44 h 1218"/>
                  <a:gd name="T4" fmla="*/ 79 w 79"/>
                  <a:gd name="T5" fmla="*/ 0 h 1218"/>
                  <a:gd name="T6" fmla="*/ 79 w 79"/>
                  <a:gd name="T7" fmla="*/ 1163 h 1218"/>
                  <a:gd name="T8" fmla="*/ 0 w 79"/>
                  <a:gd name="T9" fmla="*/ 1218 h 1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1218"/>
                  <a:gd name="T17" fmla="*/ 79 w 79"/>
                  <a:gd name="T18" fmla="*/ 1218 h 1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1218">
                    <a:moveTo>
                      <a:pt x="0" y="1218"/>
                    </a:moveTo>
                    <a:lnTo>
                      <a:pt x="0" y="44"/>
                    </a:lnTo>
                    <a:lnTo>
                      <a:pt x="79" y="0"/>
                    </a:lnTo>
                    <a:lnTo>
                      <a:pt x="79" y="1163"/>
                    </a:lnTo>
                    <a:lnTo>
                      <a:pt x="0" y="1218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76" name="Rectangle 649"/>
              <p:cNvSpPr>
                <a:spLocks noChangeArrowheads="1"/>
              </p:cNvSpPr>
              <p:nvPr/>
            </p:nvSpPr>
            <p:spPr bwMode="auto">
              <a:xfrm>
                <a:off x="2101" y="2481"/>
                <a:ext cx="11" cy="1174"/>
              </a:xfrm>
              <a:prstGeom prst="rect">
                <a:avLst/>
              </a:prstGeom>
              <a:solidFill>
                <a:srgbClr val="1C1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7" name="Rectangle 650"/>
              <p:cNvSpPr>
                <a:spLocks noChangeArrowheads="1"/>
              </p:cNvSpPr>
              <p:nvPr/>
            </p:nvSpPr>
            <p:spPr bwMode="auto">
              <a:xfrm>
                <a:off x="2112" y="2481"/>
                <a:ext cx="11" cy="1174"/>
              </a:xfrm>
              <a:prstGeom prst="rect">
                <a:avLst/>
              </a:prstGeom>
              <a:solidFill>
                <a:srgbClr val="4D4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8" name="Rectangle 651"/>
              <p:cNvSpPr>
                <a:spLocks noChangeArrowheads="1"/>
              </p:cNvSpPr>
              <p:nvPr/>
            </p:nvSpPr>
            <p:spPr bwMode="auto">
              <a:xfrm>
                <a:off x="2123" y="2481"/>
                <a:ext cx="11" cy="1174"/>
              </a:xfrm>
              <a:prstGeom prst="rect">
                <a:avLst/>
              </a:prstGeom>
              <a:solidFill>
                <a:srgbClr val="727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79" name="Rectangle 652"/>
              <p:cNvSpPr>
                <a:spLocks noChangeArrowheads="1"/>
              </p:cNvSpPr>
              <p:nvPr/>
            </p:nvSpPr>
            <p:spPr bwMode="auto">
              <a:xfrm>
                <a:off x="2134" y="2481"/>
                <a:ext cx="12" cy="1174"/>
              </a:xfrm>
              <a:prstGeom prst="rect">
                <a:avLst/>
              </a:prstGeom>
              <a:solidFill>
                <a:srgbClr val="979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0" name="Rectangle 653"/>
              <p:cNvSpPr>
                <a:spLocks noChangeArrowheads="1"/>
              </p:cNvSpPr>
              <p:nvPr/>
            </p:nvSpPr>
            <p:spPr bwMode="auto">
              <a:xfrm>
                <a:off x="2146" y="2481"/>
                <a:ext cx="11" cy="1174"/>
              </a:xfrm>
              <a:prstGeom prst="rect">
                <a:avLst/>
              </a:prstGeom>
              <a:solidFill>
                <a:srgbClr val="BA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1" name="Rectangle 654"/>
              <p:cNvSpPr>
                <a:spLocks noChangeArrowheads="1"/>
              </p:cNvSpPr>
              <p:nvPr/>
            </p:nvSpPr>
            <p:spPr bwMode="auto">
              <a:xfrm>
                <a:off x="2157" y="2481"/>
                <a:ext cx="11" cy="1174"/>
              </a:xfrm>
              <a:prstGeom prst="rect">
                <a:avLst/>
              </a:prstGeom>
              <a:solidFill>
                <a:srgbClr val="D5D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2" name="Rectangle 655"/>
              <p:cNvSpPr>
                <a:spLocks noChangeArrowheads="1"/>
              </p:cNvSpPr>
              <p:nvPr/>
            </p:nvSpPr>
            <p:spPr bwMode="auto">
              <a:xfrm>
                <a:off x="2168" y="2481"/>
                <a:ext cx="11" cy="1174"/>
              </a:xfrm>
              <a:prstGeom prst="rect">
                <a:avLst/>
              </a:prstGeom>
              <a:solidFill>
                <a:srgbClr val="E9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3" name="Rectangle 656"/>
              <p:cNvSpPr>
                <a:spLocks noChangeArrowheads="1"/>
              </p:cNvSpPr>
              <p:nvPr/>
            </p:nvSpPr>
            <p:spPr bwMode="auto">
              <a:xfrm>
                <a:off x="2179" y="2481"/>
                <a:ext cx="11" cy="1174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4" name="Rectangle 657"/>
              <p:cNvSpPr>
                <a:spLocks noChangeArrowheads="1"/>
              </p:cNvSpPr>
              <p:nvPr/>
            </p:nvSpPr>
            <p:spPr bwMode="auto">
              <a:xfrm>
                <a:off x="2190" y="2481"/>
                <a:ext cx="23" cy="1174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5" name="Rectangle 658"/>
              <p:cNvSpPr>
                <a:spLocks noChangeArrowheads="1"/>
              </p:cNvSpPr>
              <p:nvPr/>
            </p:nvSpPr>
            <p:spPr bwMode="auto">
              <a:xfrm>
                <a:off x="2213" y="2481"/>
                <a:ext cx="11" cy="1174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6" name="Rectangle 659"/>
              <p:cNvSpPr>
                <a:spLocks noChangeArrowheads="1"/>
              </p:cNvSpPr>
              <p:nvPr/>
            </p:nvSpPr>
            <p:spPr bwMode="auto">
              <a:xfrm>
                <a:off x="2224" y="2481"/>
                <a:ext cx="11" cy="1174"/>
              </a:xfrm>
              <a:prstGeom prst="rect">
                <a:avLst/>
              </a:prstGeom>
              <a:solidFill>
                <a:srgbClr val="E9E9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7" name="Rectangle 660"/>
              <p:cNvSpPr>
                <a:spLocks noChangeArrowheads="1"/>
              </p:cNvSpPr>
              <p:nvPr/>
            </p:nvSpPr>
            <p:spPr bwMode="auto">
              <a:xfrm>
                <a:off x="2235" y="2481"/>
                <a:ext cx="11" cy="1174"/>
              </a:xfrm>
              <a:prstGeom prst="rect">
                <a:avLst/>
              </a:prstGeom>
              <a:solidFill>
                <a:srgbClr val="D6D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8" name="Rectangle 661"/>
              <p:cNvSpPr>
                <a:spLocks noChangeArrowheads="1"/>
              </p:cNvSpPr>
              <p:nvPr/>
            </p:nvSpPr>
            <p:spPr bwMode="auto">
              <a:xfrm>
                <a:off x="2246" y="2481"/>
                <a:ext cx="11" cy="1174"/>
              </a:xfrm>
              <a:prstGeom prst="rect">
                <a:avLst/>
              </a:prstGeom>
              <a:solidFill>
                <a:srgbClr val="BA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89" name="Rectangle 662"/>
              <p:cNvSpPr>
                <a:spLocks noChangeArrowheads="1"/>
              </p:cNvSpPr>
              <p:nvPr/>
            </p:nvSpPr>
            <p:spPr bwMode="auto">
              <a:xfrm>
                <a:off x="2257" y="2481"/>
                <a:ext cx="12" cy="1174"/>
              </a:xfrm>
              <a:prstGeom prst="rect">
                <a:avLst/>
              </a:prstGeom>
              <a:solidFill>
                <a:srgbClr val="979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0" name="Rectangle 663"/>
              <p:cNvSpPr>
                <a:spLocks noChangeArrowheads="1"/>
              </p:cNvSpPr>
              <p:nvPr/>
            </p:nvSpPr>
            <p:spPr bwMode="auto">
              <a:xfrm>
                <a:off x="2269" y="2481"/>
                <a:ext cx="11" cy="1174"/>
              </a:xfrm>
              <a:prstGeom prst="rect">
                <a:avLst/>
              </a:prstGeom>
              <a:solidFill>
                <a:srgbClr val="727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1" name="Rectangle 664"/>
              <p:cNvSpPr>
                <a:spLocks noChangeArrowheads="1"/>
              </p:cNvSpPr>
              <p:nvPr/>
            </p:nvSpPr>
            <p:spPr bwMode="auto">
              <a:xfrm>
                <a:off x="2280" y="2481"/>
                <a:ext cx="11" cy="1174"/>
              </a:xfrm>
              <a:prstGeom prst="rect">
                <a:avLst/>
              </a:prstGeom>
              <a:solidFill>
                <a:srgbClr val="4D4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2" name="Rectangle 665"/>
              <p:cNvSpPr>
                <a:spLocks noChangeArrowheads="1"/>
              </p:cNvSpPr>
              <p:nvPr/>
            </p:nvSpPr>
            <p:spPr bwMode="auto">
              <a:xfrm>
                <a:off x="2291" y="2481"/>
                <a:ext cx="11" cy="1174"/>
              </a:xfrm>
              <a:prstGeom prst="rect">
                <a:avLst/>
              </a:prstGeom>
              <a:solidFill>
                <a:srgbClr val="1C1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3" name="Rectangle 666"/>
              <p:cNvSpPr>
                <a:spLocks noChangeArrowheads="1"/>
              </p:cNvSpPr>
              <p:nvPr/>
            </p:nvSpPr>
            <p:spPr bwMode="auto">
              <a:xfrm>
                <a:off x="2101" y="2481"/>
                <a:ext cx="201" cy="1174"/>
              </a:xfrm>
              <a:prstGeom prst="rect">
                <a:avLst/>
              </a:prstGeom>
              <a:noFill/>
              <a:ln w="174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4" name="Rectangle 667"/>
              <p:cNvSpPr>
                <a:spLocks noChangeArrowheads="1"/>
              </p:cNvSpPr>
              <p:nvPr/>
            </p:nvSpPr>
            <p:spPr bwMode="auto">
              <a:xfrm>
                <a:off x="2101" y="2437"/>
                <a:ext cx="11" cy="56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5" name="Rectangle 668"/>
              <p:cNvSpPr>
                <a:spLocks noChangeArrowheads="1"/>
              </p:cNvSpPr>
              <p:nvPr/>
            </p:nvSpPr>
            <p:spPr bwMode="auto">
              <a:xfrm>
                <a:off x="2112" y="2437"/>
                <a:ext cx="11" cy="56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6" name="Rectangle 669"/>
              <p:cNvSpPr>
                <a:spLocks noChangeArrowheads="1"/>
              </p:cNvSpPr>
              <p:nvPr/>
            </p:nvSpPr>
            <p:spPr bwMode="auto">
              <a:xfrm>
                <a:off x="2123" y="2437"/>
                <a:ext cx="11" cy="56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7" name="Rectangle 670"/>
              <p:cNvSpPr>
                <a:spLocks noChangeArrowheads="1"/>
              </p:cNvSpPr>
              <p:nvPr/>
            </p:nvSpPr>
            <p:spPr bwMode="auto">
              <a:xfrm>
                <a:off x="2134" y="2437"/>
                <a:ext cx="12" cy="56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8" name="Rectangle 671"/>
              <p:cNvSpPr>
                <a:spLocks noChangeArrowheads="1"/>
              </p:cNvSpPr>
              <p:nvPr/>
            </p:nvSpPr>
            <p:spPr bwMode="auto">
              <a:xfrm>
                <a:off x="2146" y="2437"/>
                <a:ext cx="11" cy="56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99" name="Rectangle 672"/>
              <p:cNvSpPr>
                <a:spLocks noChangeArrowheads="1"/>
              </p:cNvSpPr>
              <p:nvPr/>
            </p:nvSpPr>
            <p:spPr bwMode="auto">
              <a:xfrm>
                <a:off x="2157" y="2437"/>
                <a:ext cx="11" cy="56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0" name="Rectangle 673"/>
              <p:cNvSpPr>
                <a:spLocks noChangeArrowheads="1"/>
              </p:cNvSpPr>
              <p:nvPr/>
            </p:nvSpPr>
            <p:spPr bwMode="auto">
              <a:xfrm>
                <a:off x="2168" y="2437"/>
                <a:ext cx="11" cy="56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1" name="Rectangle 674"/>
              <p:cNvSpPr>
                <a:spLocks noChangeArrowheads="1"/>
              </p:cNvSpPr>
              <p:nvPr/>
            </p:nvSpPr>
            <p:spPr bwMode="auto">
              <a:xfrm>
                <a:off x="2179" y="2437"/>
                <a:ext cx="11" cy="56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2" name="Rectangle 675"/>
              <p:cNvSpPr>
                <a:spLocks noChangeArrowheads="1"/>
              </p:cNvSpPr>
              <p:nvPr/>
            </p:nvSpPr>
            <p:spPr bwMode="auto">
              <a:xfrm>
                <a:off x="2190" y="2437"/>
                <a:ext cx="12" cy="56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3" name="Rectangle 676"/>
              <p:cNvSpPr>
                <a:spLocks noChangeArrowheads="1"/>
              </p:cNvSpPr>
              <p:nvPr/>
            </p:nvSpPr>
            <p:spPr bwMode="auto">
              <a:xfrm>
                <a:off x="2202" y="2437"/>
                <a:ext cx="11" cy="56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4" name="Rectangle 677"/>
              <p:cNvSpPr>
                <a:spLocks noChangeArrowheads="1"/>
              </p:cNvSpPr>
              <p:nvPr/>
            </p:nvSpPr>
            <p:spPr bwMode="auto">
              <a:xfrm>
                <a:off x="2213" y="2437"/>
                <a:ext cx="11" cy="56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5" name="Rectangle 678"/>
              <p:cNvSpPr>
                <a:spLocks noChangeArrowheads="1"/>
              </p:cNvSpPr>
              <p:nvPr/>
            </p:nvSpPr>
            <p:spPr bwMode="auto">
              <a:xfrm>
                <a:off x="2224" y="2437"/>
                <a:ext cx="11" cy="56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6" name="Rectangle 679"/>
              <p:cNvSpPr>
                <a:spLocks noChangeArrowheads="1"/>
              </p:cNvSpPr>
              <p:nvPr/>
            </p:nvSpPr>
            <p:spPr bwMode="auto">
              <a:xfrm>
                <a:off x="2235" y="2437"/>
                <a:ext cx="11" cy="5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7" name="Rectangle 680"/>
              <p:cNvSpPr>
                <a:spLocks noChangeArrowheads="1"/>
              </p:cNvSpPr>
              <p:nvPr/>
            </p:nvSpPr>
            <p:spPr bwMode="auto">
              <a:xfrm>
                <a:off x="2246" y="2437"/>
                <a:ext cx="11" cy="56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8" name="Rectangle 681"/>
              <p:cNvSpPr>
                <a:spLocks noChangeArrowheads="1"/>
              </p:cNvSpPr>
              <p:nvPr/>
            </p:nvSpPr>
            <p:spPr bwMode="auto">
              <a:xfrm>
                <a:off x="2257" y="2437"/>
                <a:ext cx="12" cy="56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09" name="Rectangle 682"/>
              <p:cNvSpPr>
                <a:spLocks noChangeArrowheads="1"/>
              </p:cNvSpPr>
              <p:nvPr/>
            </p:nvSpPr>
            <p:spPr bwMode="auto">
              <a:xfrm>
                <a:off x="2269" y="2437"/>
                <a:ext cx="11" cy="56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0" name="Rectangle 683"/>
              <p:cNvSpPr>
                <a:spLocks noChangeArrowheads="1"/>
              </p:cNvSpPr>
              <p:nvPr/>
            </p:nvSpPr>
            <p:spPr bwMode="auto">
              <a:xfrm>
                <a:off x="2280" y="2437"/>
                <a:ext cx="11" cy="56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1" name="Rectangle 684"/>
              <p:cNvSpPr>
                <a:spLocks noChangeArrowheads="1"/>
              </p:cNvSpPr>
              <p:nvPr/>
            </p:nvSpPr>
            <p:spPr bwMode="auto">
              <a:xfrm>
                <a:off x="2291" y="2437"/>
                <a:ext cx="11" cy="56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2" name="Rectangle 685"/>
              <p:cNvSpPr>
                <a:spLocks noChangeArrowheads="1"/>
              </p:cNvSpPr>
              <p:nvPr/>
            </p:nvSpPr>
            <p:spPr bwMode="auto">
              <a:xfrm>
                <a:off x="2302" y="2437"/>
                <a:ext cx="11" cy="56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3" name="Rectangle 686"/>
              <p:cNvSpPr>
                <a:spLocks noChangeArrowheads="1"/>
              </p:cNvSpPr>
              <p:nvPr/>
            </p:nvSpPr>
            <p:spPr bwMode="auto">
              <a:xfrm>
                <a:off x="2313" y="2437"/>
                <a:ext cx="12" cy="56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4" name="Rectangle 687"/>
              <p:cNvSpPr>
                <a:spLocks noChangeArrowheads="1"/>
              </p:cNvSpPr>
              <p:nvPr/>
            </p:nvSpPr>
            <p:spPr bwMode="auto">
              <a:xfrm>
                <a:off x="2325" y="2437"/>
                <a:ext cx="11" cy="56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5" name="Rectangle 688"/>
              <p:cNvSpPr>
                <a:spLocks noChangeArrowheads="1"/>
              </p:cNvSpPr>
              <p:nvPr/>
            </p:nvSpPr>
            <p:spPr bwMode="auto">
              <a:xfrm>
                <a:off x="2336" y="2437"/>
                <a:ext cx="11" cy="56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6" name="Rectangle 689"/>
              <p:cNvSpPr>
                <a:spLocks noChangeArrowheads="1"/>
              </p:cNvSpPr>
              <p:nvPr/>
            </p:nvSpPr>
            <p:spPr bwMode="auto">
              <a:xfrm>
                <a:off x="2347" y="2437"/>
                <a:ext cx="11" cy="56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7" name="Rectangle 690"/>
              <p:cNvSpPr>
                <a:spLocks noChangeArrowheads="1"/>
              </p:cNvSpPr>
              <p:nvPr/>
            </p:nvSpPr>
            <p:spPr bwMode="auto">
              <a:xfrm>
                <a:off x="2358" y="2437"/>
                <a:ext cx="11" cy="56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8" name="Rectangle 691"/>
              <p:cNvSpPr>
                <a:spLocks noChangeArrowheads="1"/>
              </p:cNvSpPr>
              <p:nvPr/>
            </p:nvSpPr>
            <p:spPr bwMode="auto">
              <a:xfrm>
                <a:off x="2369" y="2437"/>
                <a:ext cx="23" cy="56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19" name="Freeform 692"/>
              <p:cNvSpPr>
                <a:spLocks/>
              </p:cNvSpPr>
              <p:nvPr/>
            </p:nvSpPr>
            <p:spPr bwMode="auto">
              <a:xfrm>
                <a:off x="2101" y="2437"/>
                <a:ext cx="280" cy="44"/>
              </a:xfrm>
              <a:custGeom>
                <a:avLst/>
                <a:gdLst>
                  <a:gd name="T0" fmla="*/ 201 w 280"/>
                  <a:gd name="T1" fmla="*/ 44 h 44"/>
                  <a:gd name="T2" fmla="*/ 280 w 280"/>
                  <a:gd name="T3" fmla="*/ 0 h 44"/>
                  <a:gd name="T4" fmla="*/ 67 w 280"/>
                  <a:gd name="T5" fmla="*/ 0 h 44"/>
                  <a:gd name="T6" fmla="*/ 0 w 280"/>
                  <a:gd name="T7" fmla="*/ 44 h 44"/>
                  <a:gd name="T8" fmla="*/ 201 w 280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44"/>
                  <a:gd name="T17" fmla="*/ 280 w 28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44">
                    <a:moveTo>
                      <a:pt x="201" y="44"/>
                    </a:moveTo>
                    <a:lnTo>
                      <a:pt x="280" y="0"/>
                    </a:lnTo>
                    <a:lnTo>
                      <a:pt x="67" y="0"/>
                    </a:lnTo>
                    <a:lnTo>
                      <a:pt x="0" y="44"/>
                    </a:lnTo>
                    <a:lnTo>
                      <a:pt x="20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20" name="Freeform 693"/>
              <p:cNvSpPr>
                <a:spLocks/>
              </p:cNvSpPr>
              <p:nvPr/>
            </p:nvSpPr>
            <p:spPr bwMode="auto">
              <a:xfrm>
                <a:off x="2101" y="2437"/>
                <a:ext cx="280" cy="44"/>
              </a:xfrm>
              <a:custGeom>
                <a:avLst/>
                <a:gdLst>
                  <a:gd name="T0" fmla="*/ 201 w 280"/>
                  <a:gd name="T1" fmla="*/ 44 h 44"/>
                  <a:gd name="T2" fmla="*/ 280 w 280"/>
                  <a:gd name="T3" fmla="*/ 0 h 44"/>
                  <a:gd name="T4" fmla="*/ 67 w 280"/>
                  <a:gd name="T5" fmla="*/ 0 h 44"/>
                  <a:gd name="T6" fmla="*/ 0 w 280"/>
                  <a:gd name="T7" fmla="*/ 44 h 44"/>
                  <a:gd name="T8" fmla="*/ 201 w 280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44"/>
                  <a:gd name="T17" fmla="*/ 280 w 28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44">
                    <a:moveTo>
                      <a:pt x="201" y="44"/>
                    </a:moveTo>
                    <a:lnTo>
                      <a:pt x="280" y="0"/>
                    </a:lnTo>
                    <a:lnTo>
                      <a:pt x="67" y="0"/>
                    </a:lnTo>
                    <a:lnTo>
                      <a:pt x="0" y="44"/>
                    </a:lnTo>
                    <a:lnTo>
                      <a:pt x="20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21" name="Rectangle 694"/>
              <p:cNvSpPr>
                <a:spLocks noChangeArrowheads="1"/>
              </p:cNvSpPr>
              <p:nvPr/>
            </p:nvSpPr>
            <p:spPr bwMode="auto">
              <a:xfrm>
                <a:off x="2101" y="2437"/>
                <a:ext cx="11" cy="56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2" name="Rectangle 695"/>
              <p:cNvSpPr>
                <a:spLocks noChangeArrowheads="1"/>
              </p:cNvSpPr>
              <p:nvPr/>
            </p:nvSpPr>
            <p:spPr bwMode="auto">
              <a:xfrm>
                <a:off x="2112" y="2437"/>
                <a:ext cx="11" cy="56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3" name="Rectangle 696"/>
              <p:cNvSpPr>
                <a:spLocks noChangeArrowheads="1"/>
              </p:cNvSpPr>
              <p:nvPr/>
            </p:nvSpPr>
            <p:spPr bwMode="auto">
              <a:xfrm>
                <a:off x="2123" y="2437"/>
                <a:ext cx="11" cy="56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4" name="Rectangle 697"/>
              <p:cNvSpPr>
                <a:spLocks noChangeArrowheads="1"/>
              </p:cNvSpPr>
              <p:nvPr/>
            </p:nvSpPr>
            <p:spPr bwMode="auto">
              <a:xfrm>
                <a:off x="2134" y="2437"/>
                <a:ext cx="12" cy="56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5" name="Rectangle 698"/>
              <p:cNvSpPr>
                <a:spLocks noChangeArrowheads="1"/>
              </p:cNvSpPr>
              <p:nvPr/>
            </p:nvSpPr>
            <p:spPr bwMode="auto">
              <a:xfrm>
                <a:off x="2146" y="2437"/>
                <a:ext cx="11" cy="56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6" name="Rectangle 699"/>
              <p:cNvSpPr>
                <a:spLocks noChangeArrowheads="1"/>
              </p:cNvSpPr>
              <p:nvPr/>
            </p:nvSpPr>
            <p:spPr bwMode="auto">
              <a:xfrm>
                <a:off x="2157" y="2437"/>
                <a:ext cx="11" cy="56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7" name="Rectangle 700"/>
              <p:cNvSpPr>
                <a:spLocks noChangeArrowheads="1"/>
              </p:cNvSpPr>
              <p:nvPr/>
            </p:nvSpPr>
            <p:spPr bwMode="auto">
              <a:xfrm>
                <a:off x="2168" y="2437"/>
                <a:ext cx="11" cy="56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8" name="Rectangle 701"/>
              <p:cNvSpPr>
                <a:spLocks noChangeArrowheads="1"/>
              </p:cNvSpPr>
              <p:nvPr/>
            </p:nvSpPr>
            <p:spPr bwMode="auto">
              <a:xfrm>
                <a:off x="2179" y="2437"/>
                <a:ext cx="11" cy="56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29" name="Rectangle 702"/>
              <p:cNvSpPr>
                <a:spLocks noChangeArrowheads="1"/>
              </p:cNvSpPr>
              <p:nvPr/>
            </p:nvSpPr>
            <p:spPr bwMode="auto">
              <a:xfrm>
                <a:off x="2190" y="2437"/>
                <a:ext cx="12" cy="56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0" name="Rectangle 703"/>
              <p:cNvSpPr>
                <a:spLocks noChangeArrowheads="1"/>
              </p:cNvSpPr>
              <p:nvPr/>
            </p:nvSpPr>
            <p:spPr bwMode="auto">
              <a:xfrm>
                <a:off x="2202" y="2437"/>
                <a:ext cx="11" cy="56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1" name="Rectangle 704"/>
              <p:cNvSpPr>
                <a:spLocks noChangeArrowheads="1"/>
              </p:cNvSpPr>
              <p:nvPr/>
            </p:nvSpPr>
            <p:spPr bwMode="auto">
              <a:xfrm>
                <a:off x="2213" y="2437"/>
                <a:ext cx="11" cy="56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2" name="Rectangle 705"/>
              <p:cNvSpPr>
                <a:spLocks noChangeArrowheads="1"/>
              </p:cNvSpPr>
              <p:nvPr/>
            </p:nvSpPr>
            <p:spPr bwMode="auto">
              <a:xfrm>
                <a:off x="2224" y="2437"/>
                <a:ext cx="11" cy="56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3" name="Rectangle 706"/>
              <p:cNvSpPr>
                <a:spLocks noChangeArrowheads="1"/>
              </p:cNvSpPr>
              <p:nvPr/>
            </p:nvSpPr>
            <p:spPr bwMode="auto">
              <a:xfrm>
                <a:off x="2235" y="2437"/>
                <a:ext cx="11" cy="5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4" name="Rectangle 707"/>
              <p:cNvSpPr>
                <a:spLocks noChangeArrowheads="1"/>
              </p:cNvSpPr>
              <p:nvPr/>
            </p:nvSpPr>
            <p:spPr bwMode="auto">
              <a:xfrm>
                <a:off x="2246" y="2437"/>
                <a:ext cx="11" cy="56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5" name="Rectangle 708"/>
              <p:cNvSpPr>
                <a:spLocks noChangeArrowheads="1"/>
              </p:cNvSpPr>
              <p:nvPr/>
            </p:nvSpPr>
            <p:spPr bwMode="auto">
              <a:xfrm>
                <a:off x="2257" y="2437"/>
                <a:ext cx="12" cy="56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6" name="Rectangle 709"/>
              <p:cNvSpPr>
                <a:spLocks noChangeArrowheads="1"/>
              </p:cNvSpPr>
              <p:nvPr/>
            </p:nvSpPr>
            <p:spPr bwMode="auto">
              <a:xfrm>
                <a:off x="2269" y="2437"/>
                <a:ext cx="11" cy="56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7" name="Rectangle 710"/>
              <p:cNvSpPr>
                <a:spLocks noChangeArrowheads="1"/>
              </p:cNvSpPr>
              <p:nvPr/>
            </p:nvSpPr>
            <p:spPr bwMode="auto">
              <a:xfrm>
                <a:off x="2280" y="2437"/>
                <a:ext cx="11" cy="56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8" name="Rectangle 711"/>
              <p:cNvSpPr>
                <a:spLocks noChangeArrowheads="1"/>
              </p:cNvSpPr>
              <p:nvPr/>
            </p:nvSpPr>
            <p:spPr bwMode="auto">
              <a:xfrm>
                <a:off x="2291" y="2437"/>
                <a:ext cx="11" cy="56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39" name="Rectangle 712"/>
              <p:cNvSpPr>
                <a:spLocks noChangeArrowheads="1"/>
              </p:cNvSpPr>
              <p:nvPr/>
            </p:nvSpPr>
            <p:spPr bwMode="auto">
              <a:xfrm>
                <a:off x="2302" y="2437"/>
                <a:ext cx="11" cy="56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0" name="Rectangle 713"/>
              <p:cNvSpPr>
                <a:spLocks noChangeArrowheads="1"/>
              </p:cNvSpPr>
              <p:nvPr/>
            </p:nvSpPr>
            <p:spPr bwMode="auto">
              <a:xfrm>
                <a:off x="2313" y="2437"/>
                <a:ext cx="12" cy="56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1" name="Rectangle 714"/>
              <p:cNvSpPr>
                <a:spLocks noChangeArrowheads="1"/>
              </p:cNvSpPr>
              <p:nvPr/>
            </p:nvSpPr>
            <p:spPr bwMode="auto">
              <a:xfrm>
                <a:off x="2325" y="2437"/>
                <a:ext cx="11" cy="56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2" name="Rectangle 715"/>
              <p:cNvSpPr>
                <a:spLocks noChangeArrowheads="1"/>
              </p:cNvSpPr>
              <p:nvPr/>
            </p:nvSpPr>
            <p:spPr bwMode="auto">
              <a:xfrm>
                <a:off x="2336" y="2437"/>
                <a:ext cx="11" cy="56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3" name="Rectangle 716"/>
              <p:cNvSpPr>
                <a:spLocks noChangeArrowheads="1"/>
              </p:cNvSpPr>
              <p:nvPr/>
            </p:nvSpPr>
            <p:spPr bwMode="auto">
              <a:xfrm>
                <a:off x="2347" y="2437"/>
                <a:ext cx="11" cy="56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4" name="Rectangle 717"/>
              <p:cNvSpPr>
                <a:spLocks noChangeArrowheads="1"/>
              </p:cNvSpPr>
              <p:nvPr/>
            </p:nvSpPr>
            <p:spPr bwMode="auto">
              <a:xfrm>
                <a:off x="2358" y="2437"/>
                <a:ext cx="11" cy="56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5" name="Rectangle 718"/>
              <p:cNvSpPr>
                <a:spLocks noChangeArrowheads="1"/>
              </p:cNvSpPr>
              <p:nvPr/>
            </p:nvSpPr>
            <p:spPr bwMode="auto">
              <a:xfrm>
                <a:off x="2369" y="2437"/>
                <a:ext cx="23" cy="56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6" name="Freeform 719"/>
              <p:cNvSpPr>
                <a:spLocks/>
              </p:cNvSpPr>
              <p:nvPr/>
            </p:nvSpPr>
            <p:spPr bwMode="auto">
              <a:xfrm>
                <a:off x="2101" y="2437"/>
                <a:ext cx="280" cy="44"/>
              </a:xfrm>
              <a:custGeom>
                <a:avLst/>
                <a:gdLst>
                  <a:gd name="T0" fmla="*/ 201 w 280"/>
                  <a:gd name="T1" fmla="*/ 44 h 44"/>
                  <a:gd name="T2" fmla="*/ 280 w 280"/>
                  <a:gd name="T3" fmla="*/ 0 h 44"/>
                  <a:gd name="T4" fmla="*/ 67 w 280"/>
                  <a:gd name="T5" fmla="*/ 0 h 44"/>
                  <a:gd name="T6" fmla="*/ 0 w 280"/>
                  <a:gd name="T7" fmla="*/ 44 h 44"/>
                  <a:gd name="T8" fmla="*/ 201 w 280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44"/>
                  <a:gd name="T17" fmla="*/ 280 w 28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44">
                    <a:moveTo>
                      <a:pt x="201" y="44"/>
                    </a:moveTo>
                    <a:lnTo>
                      <a:pt x="280" y="0"/>
                    </a:lnTo>
                    <a:lnTo>
                      <a:pt x="67" y="0"/>
                    </a:lnTo>
                    <a:lnTo>
                      <a:pt x="0" y="44"/>
                    </a:lnTo>
                    <a:lnTo>
                      <a:pt x="201" y="44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47" name="Rectangle 720"/>
              <p:cNvSpPr>
                <a:spLocks noChangeArrowheads="1"/>
              </p:cNvSpPr>
              <p:nvPr/>
            </p:nvSpPr>
            <p:spPr bwMode="auto">
              <a:xfrm>
                <a:off x="2515" y="2761"/>
                <a:ext cx="11" cy="906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8" name="Rectangle 721"/>
              <p:cNvSpPr>
                <a:spLocks noChangeArrowheads="1"/>
              </p:cNvSpPr>
              <p:nvPr/>
            </p:nvSpPr>
            <p:spPr bwMode="auto">
              <a:xfrm>
                <a:off x="2526" y="2761"/>
                <a:ext cx="11" cy="906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49" name="Rectangle 722"/>
              <p:cNvSpPr>
                <a:spLocks noChangeArrowheads="1"/>
              </p:cNvSpPr>
              <p:nvPr/>
            </p:nvSpPr>
            <p:spPr bwMode="auto">
              <a:xfrm>
                <a:off x="2537" y="2761"/>
                <a:ext cx="23" cy="906"/>
              </a:xfrm>
              <a:prstGeom prst="rect">
                <a:avLst/>
              </a:prstGeom>
              <a:solidFill>
                <a:srgbClr val="7C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0" name="Rectangle 723"/>
              <p:cNvSpPr>
                <a:spLocks noChangeArrowheads="1"/>
              </p:cNvSpPr>
              <p:nvPr/>
            </p:nvSpPr>
            <p:spPr bwMode="auto">
              <a:xfrm>
                <a:off x="2560" y="2761"/>
                <a:ext cx="11" cy="906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1" name="Rectangle 724"/>
              <p:cNvSpPr>
                <a:spLocks noChangeArrowheads="1"/>
              </p:cNvSpPr>
              <p:nvPr/>
            </p:nvSpPr>
            <p:spPr bwMode="auto">
              <a:xfrm>
                <a:off x="2571" y="2761"/>
                <a:ext cx="22" cy="906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2" name="Freeform 725"/>
              <p:cNvSpPr>
                <a:spLocks/>
              </p:cNvSpPr>
              <p:nvPr/>
            </p:nvSpPr>
            <p:spPr bwMode="auto">
              <a:xfrm>
                <a:off x="2515" y="2761"/>
                <a:ext cx="67" cy="894"/>
              </a:xfrm>
              <a:custGeom>
                <a:avLst/>
                <a:gdLst>
                  <a:gd name="T0" fmla="*/ 0 w 67"/>
                  <a:gd name="T1" fmla="*/ 894 h 894"/>
                  <a:gd name="T2" fmla="*/ 0 w 67"/>
                  <a:gd name="T3" fmla="*/ 56 h 894"/>
                  <a:gd name="T4" fmla="*/ 67 w 67"/>
                  <a:gd name="T5" fmla="*/ 0 h 894"/>
                  <a:gd name="T6" fmla="*/ 67 w 67"/>
                  <a:gd name="T7" fmla="*/ 839 h 894"/>
                  <a:gd name="T8" fmla="*/ 0 w 67"/>
                  <a:gd name="T9" fmla="*/ 894 h 8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94"/>
                  <a:gd name="T17" fmla="*/ 67 w 67"/>
                  <a:gd name="T18" fmla="*/ 894 h 8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94">
                    <a:moveTo>
                      <a:pt x="0" y="894"/>
                    </a:moveTo>
                    <a:lnTo>
                      <a:pt x="0" y="56"/>
                    </a:lnTo>
                    <a:lnTo>
                      <a:pt x="67" y="0"/>
                    </a:lnTo>
                    <a:lnTo>
                      <a:pt x="67" y="839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53" name="Freeform 726"/>
              <p:cNvSpPr>
                <a:spLocks/>
              </p:cNvSpPr>
              <p:nvPr/>
            </p:nvSpPr>
            <p:spPr bwMode="auto">
              <a:xfrm>
                <a:off x="2515" y="2761"/>
                <a:ext cx="67" cy="894"/>
              </a:xfrm>
              <a:custGeom>
                <a:avLst/>
                <a:gdLst>
                  <a:gd name="T0" fmla="*/ 0 w 67"/>
                  <a:gd name="T1" fmla="*/ 894 h 894"/>
                  <a:gd name="T2" fmla="*/ 0 w 67"/>
                  <a:gd name="T3" fmla="*/ 56 h 894"/>
                  <a:gd name="T4" fmla="*/ 67 w 67"/>
                  <a:gd name="T5" fmla="*/ 0 h 894"/>
                  <a:gd name="T6" fmla="*/ 67 w 67"/>
                  <a:gd name="T7" fmla="*/ 839 h 894"/>
                  <a:gd name="T8" fmla="*/ 0 w 67"/>
                  <a:gd name="T9" fmla="*/ 894 h 8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94"/>
                  <a:gd name="T17" fmla="*/ 67 w 67"/>
                  <a:gd name="T18" fmla="*/ 894 h 8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94">
                    <a:moveTo>
                      <a:pt x="0" y="894"/>
                    </a:moveTo>
                    <a:lnTo>
                      <a:pt x="0" y="56"/>
                    </a:lnTo>
                    <a:lnTo>
                      <a:pt x="67" y="0"/>
                    </a:lnTo>
                    <a:lnTo>
                      <a:pt x="67" y="839"/>
                    </a:lnTo>
                    <a:lnTo>
                      <a:pt x="0" y="8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54" name="Rectangle 727"/>
              <p:cNvSpPr>
                <a:spLocks noChangeArrowheads="1"/>
              </p:cNvSpPr>
              <p:nvPr/>
            </p:nvSpPr>
            <p:spPr bwMode="auto">
              <a:xfrm>
                <a:off x="2515" y="2761"/>
                <a:ext cx="11" cy="906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5" name="Rectangle 728"/>
              <p:cNvSpPr>
                <a:spLocks noChangeArrowheads="1"/>
              </p:cNvSpPr>
              <p:nvPr/>
            </p:nvSpPr>
            <p:spPr bwMode="auto">
              <a:xfrm>
                <a:off x="2526" y="2761"/>
                <a:ext cx="11" cy="906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6" name="Rectangle 729"/>
              <p:cNvSpPr>
                <a:spLocks noChangeArrowheads="1"/>
              </p:cNvSpPr>
              <p:nvPr/>
            </p:nvSpPr>
            <p:spPr bwMode="auto">
              <a:xfrm>
                <a:off x="2537" y="2761"/>
                <a:ext cx="23" cy="906"/>
              </a:xfrm>
              <a:prstGeom prst="rect">
                <a:avLst/>
              </a:prstGeom>
              <a:solidFill>
                <a:srgbClr val="7C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7" name="Rectangle 730"/>
              <p:cNvSpPr>
                <a:spLocks noChangeArrowheads="1"/>
              </p:cNvSpPr>
              <p:nvPr/>
            </p:nvSpPr>
            <p:spPr bwMode="auto">
              <a:xfrm>
                <a:off x="2560" y="2761"/>
                <a:ext cx="11" cy="906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8" name="Rectangle 731"/>
              <p:cNvSpPr>
                <a:spLocks noChangeArrowheads="1"/>
              </p:cNvSpPr>
              <p:nvPr/>
            </p:nvSpPr>
            <p:spPr bwMode="auto">
              <a:xfrm>
                <a:off x="2571" y="2761"/>
                <a:ext cx="22" cy="906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59" name="Freeform 732"/>
              <p:cNvSpPr>
                <a:spLocks/>
              </p:cNvSpPr>
              <p:nvPr/>
            </p:nvSpPr>
            <p:spPr bwMode="auto">
              <a:xfrm>
                <a:off x="2515" y="2761"/>
                <a:ext cx="67" cy="894"/>
              </a:xfrm>
              <a:custGeom>
                <a:avLst/>
                <a:gdLst>
                  <a:gd name="T0" fmla="*/ 0 w 67"/>
                  <a:gd name="T1" fmla="*/ 894 h 894"/>
                  <a:gd name="T2" fmla="*/ 0 w 67"/>
                  <a:gd name="T3" fmla="*/ 56 h 894"/>
                  <a:gd name="T4" fmla="*/ 67 w 67"/>
                  <a:gd name="T5" fmla="*/ 0 h 894"/>
                  <a:gd name="T6" fmla="*/ 67 w 67"/>
                  <a:gd name="T7" fmla="*/ 839 h 894"/>
                  <a:gd name="T8" fmla="*/ 0 w 67"/>
                  <a:gd name="T9" fmla="*/ 894 h 8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94"/>
                  <a:gd name="T17" fmla="*/ 67 w 67"/>
                  <a:gd name="T18" fmla="*/ 894 h 8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94">
                    <a:moveTo>
                      <a:pt x="0" y="894"/>
                    </a:moveTo>
                    <a:lnTo>
                      <a:pt x="0" y="56"/>
                    </a:lnTo>
                    <a:lnTo>
                      <a:pt x="67" y="0"/>
                    </a:lnTo>
                    <a:lnTo>
                      <a:pt x="67" y="839"/>
                    </a:lnTo>
                    <a:lnTo>
                      <a:pt x="0" y="894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60" name="Rectangle 733"/>
              <p:cNvSpPr>
                <a:spLocks noChangeArrowheads="1"/>
              </p:cNvSpPr>
              <p:nvPr/>
            </p:nvSpPr>
            <p:spPr bwMode="auto">
              <a:xfrm>
                <a:off x="2302" y="2817"/>
                <a:ext cx="11" cy="838"/>
              </a:xfrm>
              <a:prstGeom prst="rect">
                <a:avLst/>
              </a:prstGeom>
              <a:solidFill>
                <a:srgbClr val="84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1" name="Rectangle 734"/>
              <p:cNvSpPr>
                <a:spLocks noChangeArrowheads="1"/>
              </p:cNvSpPr>
              <p:nvPr/>
            </p:nvSpPr>
            <p:spPr bwMode="auto">
              <a:xfrm>
                <a:off x="2313" y="2817"/>
                <a:ext cx="12" cy="838"/>
              </a:xfrm>
              <a:prstGeom prst="rect">
                <a:avLst/>
              </a:prstGeom>
              <a:solidFill>
                <a:srgbClr val="8D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2" name="Rectangle 735"/>
              <p:cNvSpPr>
                <a:spLocks noChangeArrowheads="1"/>
              </p:cNvSpPr>
              <p:nvPr/>
            </p:nvSpPr>
            <p:spPr bwMode="auto">
              <a:xfrm>
                <a:off x="2325" y="2817"/>
                <a:ext cx="11" cy="838"/>
              </a:xfrm>
              <a:prstGeom prst="rect">
                <a:avLst/>
              </a:prstGeom>
              <a:solidFill>
                <a:srgbClr val="9C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3" name="Rectangle 736"/>
              <p:cNvSpPr>
                <a:spLocks noChangeArrowheads="1"/>
              </p:cNvSpPr>
              <p:nvPr/>
            </p:nvSpPr>
            <p:spPr bwMode="auto">
              <a:xfrm>
                <a:off x="2336" y="2817"/>
                <a:ext cx="11" cy="838"/>
              </a:xfrm>
              <a:prstGeom prst="rect">
                <a:avLst/>
              </a:prstGeom>
              <a:solidFill>
                <a:srgbClr val="B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4" name="Rectangle 737"/>
              <p:cNvSpPr>
                <a:spLocks noChangeArrowheads="1"/>
              </p:cNvSpPr>
              <p:nvPr/>
            </p:nvSpPr>
            <p:spPr bwMode="auto">
              <a:xfrm>
                <a:off x="2347" y="2817"/>
                <a:ext cx="11" cy="838"/>
              </a:xfrm>
              <a:prstGeom prst="rect">
                <a:avLst/>
              </a:prstGeom>
              <a:solidFill>
                <a:srgbClr val="C7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5" name="Rectangle 738"/>
              <p:cNvSpPr>
                <a:spLocks noChangeArrowheads="1"/>
              </p:cNvSpPr>
              <p:nvPr/>
            </p:nvSpPr>
            <p:spPr bwMode="auto">
              <a:xfrm>
                <a:off x="2358" y="2817"/>
                <a:ext cx="11" cy="838"/>
              </a:xfrm>
              <a:prstGeom prst="rect">
                <a:avLst/>
              </a:prstGeom>
              <a:solidFill>
                <a:srgbClr val="DA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6" name="Rectangle 739"/>
              <p:cNvSpPr>
                <a:spLocks noChangeArrowheads="1"/>
              </p:cNvSpPr>
              <p:nvPr/>
            </p:nvSpPr>
            <p:spPr bwMode="auto">
              <a:xfrm>
                <a:off x="2369" y="2817"/>
                <a:ext cx="12" cy="838"/>
              </a:xfrm>
              <a:prstGeom prst="rect">
                <a:avLst/>
              </a:prstGeom>
              <a:solidFill>
                <a:srgbClr val="EA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7" name="Rectangle 740"/>
              <p:cNvSpPr>
                <a:spLocks noChangeArrowheads="1"/>
              </p:cNvSpPr>
              <p:nvPr/>
            </p:nvSpPr>
            <p:spPr bwMode="auto">
              <a:xfrm>
                <a:off x="2381" y="2817"/>
                <a:ext cx="11" cy="838"/>
              </a:xfrm>
              <a:prstGeom prst="rect">
                <a:avLst/>
              </a:prstGeom>
              <a:solidFill>
                <a:srgbClr val="F5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8" name="Rectangle 741"/>
              <p:cNvSpPr>
                <a:spLocks noChangeArrowheads="1"/>
              </p:cNvSpPr>
              <p:nvPr/>
            </p:nvSpPr>
            <p:spPr bwMode="auto">
              <a:xfrm>
                <a:off x="2392" y="2817"/>
                <a:ext cx="11" cy="838"/>
              </a:xfrm>
              <a:prstGeom prst="rect">
                <a:avLst/>
              </a:pr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69" name="Rectangle 742"/>
              <p:cNvSpPr>
                <a:spLocks noChangeArrowheads="1"/>
              </p:cNvSpPr>
              <p:nvPr/>
            </p:nvSpPr>
            <p:spPr bwMode="auto">
              <a:xfrm>
                <a:off x="2403" y="2817"/>
                <a:ext cx="11" cy="8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0" name="Rectangle 743"/>
              <p:cNvSpPr>
                <a:spLocks noChangeArrowheads="1"/>
              </p:cNvSpPr>
              <p:nvPr/>
            </p:nvSpPr>
            <p:spPr bwMode="auto">
              <a:xfrm>
                <a:off x="2414" y="2817"/>
                <a:ext cx="11" cy="838"/>
              </a:xfrm>
              <a:prstGeom prst="rect">
                <a:avLst/>
              </a:pr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1" name="Rectangle 744"/>
              <p:cNvSpPr>
                <a:spLocks noChangeArrowheads="1"/>
              </p:cNvSpPr>
              <p:nvPr/>
            </p:nvSpPr>
            <p:spPr bwMode="auto">
              <a:xfrm>
                <a:off x="2425" y="2817"/>
                <a:ext cx="12" cy="838"/>
              </a:xfrm>
              <a:prstGeom prst="rect">
                <a:avLst/>
              </a:prstGeom>
              <a:solidFill>
                <a:srgbClr val="F5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2" name="Rectangle 745"/>
              <p:cNvSpPr>
                <a:spLocks noChangeArrowheads="1"/>
              </p:cNvSpPr>
              <p:nvPr/>
            </p:nvSpPr>
            <p:spPr bwMode="auto">
              <a:xfrm>
                <a:off x="2437" y="2817"/>
                <a:ext cx="11" cy="838"/>
              </a:xfrm>
              <a:prstGeom prst="rect">
                <a:avLst/>
              </a:prstGeom>
              <a:solidFill>
                <a:srgbClr val="EA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3" name="Rectangle 746"/>
              <p:cNvSpPr>
                <a:spLocks noChangeArrowheads="1"/>
              </p:cNvSpPr>
              <p:nvPr/>
            </p:nvSpPr>
            <p:spPr bwMode="auto">
              <a:xfrm>
                <a:off x="2448" y="2817"/>
                <a:ext cx="11" cy="838"/>
              </a:xfrm>
              <a:prstGeom prst="rect">
                <a:avLst/>
              </a:prstGeom>
              <a:solidFill>
                <a:srgbClr val="DA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4" name="Rectangle 747"/>
              <p:cNvSpPr>
                <a:spLocks noChangeArrowheads="1"/>
              </p:cNvSpPr>
              <p:nvPr/>
            </p:nvSpPr>
            <p:spPr bwMode="auto">
              <a:xfrm>
                <a:off x="2459" y="2817"/>
                <a:ext cx="11" cy="838"/>
              </a:xfrm>
              <a:prstGeom prst="rect">
                <a:avLst/>
              </a:prstGeom>
              <a:solidFill>
                <a:srgbClr val="C7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5" name="Rectangle 748"/>
              <p:cNvSpPr>
                <a:spLocks noChangeArrowheads="1"/>
              </p:cNvSpPr>
              <p:nvPr/>
            </p:nvSpPr>
            <p:spPr bwMode="auto">
              <a:xfrm>
                <a:off x="2470" y="2817"/>
                <a:ext cx="11" cy="838"/>
              </a:xfrm>
              <a:prstGeom prst="rect">
                <a:avLst/>
              </a:prstGeom>
              <a:solidFill>
                <a:srgbClr val="B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6" name="Rectangle 749"/>
              <p:cNvSpPr>
                <a:spLocks noChangeArrowheads="1"/>
              </p:cNvSpPr>
              <p:nvPr/>
            </p:nvSpPr>
            <p:spPr bwMode="auto">
              <a:xfrm>
                <a:off x="2481" y="2817"/>
                <a:ext cx="12" cy="838"/>
              </a:xfrm>
              <a:prstGeom prst="rect">
                <a:avLst/>
              </a:prstGeom>
              <a:solidFill>
                <a:srgbClr val="9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7" name="Rectangle 750"/>
              <p:cNvSpPr>
                <a:spLocks noChangeArrowheads="1"/>
              </p:cNvSpPr>
              <p:nvPr/>
            </p:nvSpPr>
            <p:spPr bwMode="auto">
              <a:xfrm>
                <a:off x="2493" y="2817"/>
                <a:ext cx="11" cy="838"/>
              </a:xfrm>
              <a:prstGeom prst="rect">
                <a:avLst/>
              </a:prstGeom>
              <a:solidFill>
                <a:srgbClr val="8E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8" name="Rectangle 751"/>
              <p:cNvSpPr>
                <a:spLocks noChangeArrowheads="1"/>
              </p:cNvSpPr>
              <p:nvPr/>
            </p:nvSpPr>
            <p:spPr bwMode="auto">
              <a:xfrm>
                <a:off x="2504" y="2817"/>
                <a:ext cx="11" cy="838"/>
              </a:xfrm>
              <a:prstGeom prst="rect">
                <a:avLst/>
              </a:prstGeom>
              <a:solidFill>
                <a:srgbClr val="84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79" name="Rectangle 752"/>
              <p:cNvSpPr>
                <a:spLocks noChangeArrowheads="1"/>
              </p:cNvSpPr>
              <p:nvPr/>
            </p:nvSpPr>
            <p:spPr bwMode="auto">
              <a:xfrm>
                <a:off x="2302" y="2817"/>
                <a:ext cx="213" cy="838"/>
              </a:xfrm>
              <a:prstGeom prst="rect">
                <a:avLst/>
              </a:prstGeom>
              <a:noFill/>
              <a:ln w="174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0" name="Rectangle 753"/>
              <p:cNvSpPr>
                <a:spLocks noChangeArrowheads="1"/>
              </p:cNvSpPr>
              <p:nvPr/>
            </p:nvSpPr>
            <p:spPr bwMode="auto">
              <a:xfrm>
                <a:off x="2302" y="2761"/>
                <a:ext cx="11" cy="67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1" name="Rectangle 754"/>
              <p:cNvSpPr>
                <a:spLocks noChangeArrowheads="1"/>
              </p:cNvSpPr>
              <p:nvPr/>
            </p:nvSpPr>
            <p:spPr bwMode="auto">
              <a:xfrm>
                <a:off x="2313" y="2761"/>
                <a:ext cx="12" cy="67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2" name="Rectangle 755"/>
              <p:cNvSpPr>
                <a:spLocks noChangeArrowheads="1"/>
              </p:cNvSpPr>
              <p:nvPr/>
            </p:nvSpPr>
            <p:spPr bwMode="auto">
              <a:xfrm>
                <a:off x="2325" y="2761"/>
                <a:ext cx="11" cy="67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3" name="Rectangle 756"/>
              <p:cNvSpPr>
                <a:spLocks noChangeArrowheads="1"/>
              </p:cNvSpPr>
              <p:nvPr/>
            </p:nvSpPr>
            <p:spPr bwMode="auto">
              <a:xfrm>
                <a:off x="2336" y="2761"/>
                <a:ext cx="11" cy="67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4" name="Rectangle 757"/>
              <p:cNvSpPr>
                <a:spLocks noChangeArrowheads="1"/>
              </p:cNvSpPr>
              <p:nvPr/>
            </p:nvSpPr>
            <p:spPr bwMode="auto">
              <a:xfrm>
                <a:off x="2347" y="2761"/>
                <a:ext cx="11" cy="67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5" name="Rectangle 758"/>
              <p:cNvSpPr>
                <a:spLocks noChangeArrowheads="1"/>
              </p:cNvSpPr>
              <p:nvPr/>
            </p:nvSpPr>
            <p:spPr bwMode="auto">
              <a:xfrm>
                <a:off x="2358" y="2761"/>
                <a:ext cx="11" cy="67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6" name="Rectangle 759"/>
              <p:cNvSpPr>
                <a:spLocks noChangeArrowheads="1"/>
              </p:cNvSpPr>
              <p:nvPr/>
            </p:nvSpPr>
            <p:spPr bwMode="auto">
              <a:xfrm>
                <a:off x="2369" y="2761"/>
                <a:ext cx="12" cy="67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7" name="Rectangle 760"/>
              <p:cNvSpPr>
                <a:spLocks noChangeArrowheads="1"/>
              </p:cNvSpPr>
              <p:nvPr/>
            </p:nvSpPr>
            <p:spPr bwMode="auto">
              <a:xfrm>
                <a:off x="2381" y="2761"/>
                <a:ext cx="11" cy="67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8" name="Rectangle 761"/>
              <p:cNvSpPr>
                <a:spLocks noChangeArrowheads="1"/>
              </p:cNvSpPr>
              <p:nvPr/>
            </p:nvSpPr>
            <p:spPr bwMode="auto">
              <a:xfrm>
                <a:off x="2392" y="2761"/>
                <a:ext cx="11" cy="67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89" name="Rectangle 762"/>
              <p:cNvSpPr>
                <a:spLocks noChangeArrowheads="1"/>
              </p:cNvSpPr>
              <p:nvPr/>
            </p:nvSpPr>
            <p:spPr bwMode="auto">
              <a:xfrm>
                <a:off x="2403" y="2761"/>
                <a:ext cx="11" cy="67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0" name="Rectangle 763"/>
              <p:cNvSpPr>
                <a:spLocks noChangeArrowheads="1"/>
              </p:cNvSpPr>
              <p:nvPr/>
            </p:nvSpPr>
            <p:spPr bwMode="auto">
              <a:xfrm>
                <a:off x="2414" y="2761"/>
                <a:ext cx="11" cy="67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1" name="Rectangle 764"/>
              <p:cNvSpPr>
                <a:spLocks noChangeArrowheads="1"/>
              </p:cNvSpPr>
              <p:nvPr/>
            </p:nvSpPr>
            <p:spPr bwMode="auto">
              <a:xfrm>
                <a:off x="2425" y="2761"/>
                <a:ext cx="12" cy="67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2" name="Rectangle 765"/>
              <p:cNvSpPr>
                <a:spLocks noChangeArrowheads="1"/>
              </p:cNvSpPr>
              <p:nvPr/>
            </p:nvSpPr>
            <p:spPr bwMode="auto">
              <a:xfrm>
                <a:off x="2437" y="2761"/>
                <a:ext cx="11" cy="6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3" name="Rectangle 766"/>
              <p:cNvSpPr>
                <a:spLocks noChangeArrowheads="1"/>
              </p:cNvSpPr>
              <p:nvPr/>
            </p:nvSpPr>
            <p:spPr bwMode="auto">
              <a:xfrm>
                <a:off x="2448" y="2761"/>
                <a:ext cx="11" cy="67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4" name="Rectangle 767"/>
              <p:cNvSpPr>
                <a:spLocks noChangeArrowheads="1"/>
              </p:cNvSpPr>
              <p:nvPr/>
            </p:nvSpPr>
            <p:spPr bwMode="auto">
              <a:xfrm>
                <a:off x="2459" y="2761"/>
                <a:ext cx="11" cy="67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5" name="Rectangle 768"/>
              <p:cNvSpPr>
                <a:spLocks noChangeArrowheads="1"/>
              </p:cNvSpPr>
              <p:nvPr/>
            </p:nvSpPr>
            <p:spPr bwMode="auto">
              <a:xfrm>
                <a:off x="2470" y="2761"/>
                <a:ext cx="11" cy="67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6" name="Rectangle 769"/>
              <p:cNvSpPr>
                <a:spLocks noChangeArrowheads="1"/>
              </p:cNvSpPr>
              <p:nvPr/>
            </p:nvSpPr>
            <p:spPr bwMode="auto">
              <a:xfrm>
                <a:off x="2481" y="2761"/>
                <a:ext cx="12" cy="67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7" name="Rectangle 770"/>
              <p:cNvSpPr>
                <a:spLocks noChangeArrowheads="1"/>
              </p:cNvSpPr>
              <p:nvPr/>
            </p:nvSpPr>
            <p:spPr bwMode="auto">
              <a:xfrm>
                <a:off x="2493" y="2761"/>
                <a:ext cx="11" cy="67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8" name="Rectangle 771"/>
              <p:cNvSpPr>
                <a:spLocks noChangeArrowheads="1"/>
              </p:cNvSpPr>
              <p:nvPr/>
            </p:nvSpPr>
            <p:spPr bwMode="auto">
              <a:xfrm>
                <a:off x="2504" y="2761"/>
                <a:ext cx="11" cy="67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599" name="Rectangle 772"/>
              <p:cNvSpPr>
                <a:spLocks noChangeArrowheads="1"/>
              </p:cNvSpPr>
              <p:nvPr/>
            </p:nvSpPr>
            <p:spPr bwMode="auto">
              <a:xfrm>
                <a:off x="2515" y="2761"/>
                <a:ext cx="11" cy="67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0" name="Rectangle 773"/>
              <p:cNvSpPr>
                <a:spLocks noChangeArrowheads="1"/>
              </p:cNvSpPr>
              <p:nvPr/>
            </p:nvSpPr>
            <p:spPr bwMode="auto">
              <a:xfrm>
                <a:off x="2526" y="2761"/>
                <a:ext cx="11" cy="67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1" name="Rectangle 774"/>
              <p:cNvSpPr>
                <a:spLocks noChangeArrowheads="1"/>
              </p:cNvSpPr>
              <p:nvPr/>
            </p:nvSpPr>
            <p:spPr bwMode="auto">
              <a:xfrm>
                <a:off x="2537" y="2761"/>
                <a:ext cx="12" cy="67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2" name="Rectangle 775"/>
              <p:cNvSpPr>
                <a:spLocks noChangeArrowheads="1"/>
              </p:cNvSpPr>
              <p:nvPr/>
            </p:nvSpPr>
            <p:spPr bwMode="auto">
              <a:xfrm>
                <a:off x="2549" y="2761"/>
                <a:ext cx="11" cy="67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3" name="Rectangle 776"/>
              <p:cNvSpPr>
                <a:spLocks noChangeArrowheads="1"/>
              </p:cNvSpPr>
              <p:nvPr/>
            </p:nvSpPr>
            <p:spPr bwMode="auto">
              <a:xfrm>
                <a:off x="2560" y="2761"/>
                <a:ext cx="11" cy="67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4" name="Rectangle 777"/>
              <p:cNvSpPr>
                <a:spLocks noChangeArrowheads="1"/>
              </p:cNvSpPr>
              <p:nvPr/>
            </p:nvSpPr>
            <p:spPr bwMode="auto">
              <a:xfrm>
                <a:off x="2571" y="2761"/>
                <a:ext cx="22" cy="67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5" name="Freeform 778"/>
              <p:cNvSpPr>
                <a:spLocks/>
              </p:cNvSpPr>
              <p:nvPr/>
            </p:nvSpPr>
            <p:spPr bwMode="auto">
              <a:xfrm>
                <a:off x="2302" y="2761"/>
                <a:ext cx="280" cy="56"/>
              </a:xfrm>
              <a:custGeom>
                <a:avLst/>
                <a:gdLst>
                  <a:gd name="T0" fmla="*/ 213 w 280"/>
                  <a:gd name="T1" fmla="*/ 56 h 56"/>
                  <a:gd name="T2" fmla="*/ 280 w 280"/>
                  <a:gd name="T3" fmla="*/ 0 h 56"/>
                  <a:gd name="T4" fmla="*/ 79 w 280"/>
                  <a:gd name="T5" fmla="*/ 0 h 56"/>
                  <a:gd name="T6" fmla="*/ 0 w 280"/>
                  <a:gd name="T7" fmla="*/ 56 h 56"/>
                  <a:gd name="T8" fmla="*/ 213 w 28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6"/>
                  <a:gd name="T17" fmla="*/ 280 w 28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6">
                    <a:moveTo>
                      <a:pt x="213" y="56"/>
                    </a:moveTo>
                    <a:lnTo>
                      <a:pt x="280" y="0"/>
                    </a:lnTo>
                    <a:lnTo>
                      <a:pt x="79" y="0"/>
                    </a:lnTo>
                    <a:lnTo>
                      <a:pt x="0" y="56"/>
                    </a:lnTo>
                    <a:lnTo>
                      <a:pt x="21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606" name="Freeform 779"/>
              <p:cNvSpPr>
                <a:spLocks/>
              </p:cNvSpPr>
              <p:nvPr/>
            </p:nvSpPr>
            <p:spPr bwMode="auto">
              <a:xfrm>
                <a:off x="2302" y="2761"/>
                <a:ext cx="280" cy="56"/>
              </a:xfrm>
              <a:custGeom>
                <a:avLst/>
                <a:gdLst>
                  <a:gd name="T0" fmla="*/ 213 w 280"/>
                  <a:gd name="T1" fmla="*/ 56 h 56"/>
                  <a:gd name="T2" fmla="*/ 280 w 280"/>
                  <a:gd name="T3" fmla="*/ 0 h 56"/>
                  <a:gd name="T4" fmla="*/ 79 w 280"/>
                  <a:gd name="T5" fmla="*/ 0 h 56"/>
                  <a:gd name="T6" fmla="*/ 0 w 280"/>
                  <a:gd name="T7" fmla="*/ 56 h 56"/>
                  <a:gd name="T8" fmla="*/ 213 w 28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6"/>
                  <a:gd name="T17" fmla="*/ 280 w 28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6">
                    <a:moveTo>
                      <a:pt x="213" y="56"/>
                    </a:moveTo>
                    <a:lnTo>
                      <a:pt x="280" y="0"/>
                    </a:lnTo>
                    <a:lnTo>
                      <a:pt x="79" y="0"/>
                    </a:lnTo>
                    <a:lnTo>
                      <a:pt x="0" y="56"/>
                    </a:lnTo>
                    <a:lnTo>
                      <a:pt x="213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607" name="Rectangle 780"/>
              <p:cNvSpPr>
                <a:spLocks noChangeArrowheads="1"/>
              </p:cNvSpPr>
              <p:nvPr/>
            </p:nvSpPr>
            <p:spPr bwMode="auto">
              <a:xfrm>
                <a:off x="2302" y="2761"/>
                <a:ext cx="11" cy="67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8" name="Rectangle 781"/>
              <p:cNvSpPr>
                <a:spLocks noChangeArrowheads="1"/>
              </p:cNvSpPr>
              <p:nvPr/>
            </p:nvSpPr>
            <p:spPr bwMode="auto">
              <a:xfrm>
                <a:off x="2313" y="2761"/>
                <a:ext cx="12" cy="67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09" name="Rectangle 782"/>
              <p:cNvSpPr>
                <a:spLocks noChangeArrowheads="1"/>
              </p:cNvSpPr>
              <p:nvPr/>
            </p:nvSpPr>
            <p:spPr bwMode="auto">
              <a:xfrm>
                <a:off x="2325" y="2761"/>
                <a:ext cx="11" cy="67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0" name="Rectangle 783"/>
              <p:cNvSpPr>
                <a:spLocks noChangeArrowheads="1"/>
              </p:cNvSpPr>
              <p:nvPr/>
            </p:nvSpPr>
            <p:spPr bwMode="auto">
              <a:xfrm>
                <a:off x="2336" y="2761"/>
                <a:ext cx="11" cy="67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1" name="Rectangle 784"/>
              <p:cNvSpPr>
                <a:spLocks noChangeArrowheads="1"/>
              </p:cNvSpPr>
              <p:nvPr/>
            </p:nvSpPr>
            <p:spPr bwMode="auto">
              <a:xfrm>
                <a:off x="2347" y="2761"/>
                <a:ext cx="11" cy="67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2" name="Rectangle 785"/>
              <p:cNvSpPr>
                <a:spLocks noChangeArrowheads="1"/>
              </p:cNvSpPr>
              <p:nvPr/>
            </p:nvSpPr>
            <p:spPr bwMode="auto">
              <a:xfrm>
                <a:off x="2358" y="2761"/>
                <a:ext cx="11" cy="67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3" name="Rectangle 786"/>
              <p:cNvSpPr>
                <a:spLocks noChangeArrowheads="1"/>
              </p:cNvSpPr>
              <p:nvPr/>
            </p:nvSpPr>
            <p:spPr bwMode="auto">
              <a:xfrm>
                <a:off x="2369" y="2761"/>
                <a:ext cx="12" cy="67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4" name="Rectangle 787"/>
              <p:cNvSpPr>
                <a:spLocks noChangeArrowheads="1"/>
              </p:cNvSpPr>
              <p:nvPr/>
            </p:nvSpPr>
            <p:spPr bwMode="auto">
              <a:xfrm>
                <a:off x="2381" y="2761"/>
                <a:ext cx="11" cy="67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5" name="Rectangle 788"/>
              <p:cNvSpPr>
                <a:spLocks noChangeArrowheads="1"/>
              </p:cNvSpPr>
              <p:nvPr/>
            </p:nvSpPr>
            <p:spPr bwMode="auto">
              <a:xfrm>
                <a:off x="2392" y="2761"/>
                <a:ext cx="11" cy="67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6" name="Rectangle 789"/>
              <p:cNvSpPr>
                <a:spLocks noChangeArrowheads="1"/>
              </p:cNvSpPr>
              <p:nvPr/>
            </p:nvSpPr>
            <p:spPr bwMode="auto">
              <a:xfrm>
                <a:off x="2403" y="2761"/>
                <a:ext cx="11" cy="67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7" name="Rectangle 790"/>
              <p:cNvSpPr>
                <a:spLocks noChangeArrowheads="1"/>
              </p:cNvSpPr>
              <p:nvPr/>
            </p:nvSpPr>
            <p:spPr bwMode="auto">
              <a:xfrm>
                <a:off x="2414" y="2761"/>
                <a:ext cx="11" cy="67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8" name="Rectangle 791"/>
              <p:cNvSpPr>
                <a:spLocks noChangeArrowheads="1"/>
              </p:cNvSpPr>
              <p:nvPr/>
            </p:nvSpPr>
            <p:spPr bwMode="auto">
              <a:xfrm>
                <a:off x="2425" y="2761"/>
                <a:ext cx="12" cy="67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19" name="Rectangle 792"/>
              <p:cNvSpPr>
                <a:spLocks noChangeArrowheads="1"/>
              </p:cNvSpPr>
              <p:nvPr/>
            </p:nvSpPr>
            <p:spPr bwMode="auto">
              <a:xfrm>
                <a:off x="2437" y="2761"/>
                <a:ext cx="11" cy="6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0" name="Rectangle 793"/>
              <p:cNvSpPr>
                <a:spLocks noChangeArrowheads="1"/>
              </p:cNvSpPr>
              <p:nvPr/>
            </p:nvSpPr>
            <p:spPr bwMode="auto">
              <a:xfrm>
                <a:off x="2448" y="2761"/>
                <a:ext cx="11" cy="67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1" name="Rectangle 794"/>
              <p:cNvSpPr>
                <a:spLocks noChangeArrowheads="1"/>
              </p:cNvSpPr>
              <p:nvPr/>
            </p:nvSpPr>
            <p:spPr bwMode="auto">
              <a:xfrm>
                <a:off x="2459" y="2761"/>
                <a:ext cx="11" cy="67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2" name="Rectangle 795"/>
              <p:cNvSpPr>
                <a:spLocks noChangeArrowheads="1"/>
              </p:cNvSpPr>
              <p:nvPr/>
            </p:nvSpPr>
            <p:spPr bwMode="auto">
              <a:xfrm>
                <a:off x="2470" y="2761"/>
                <a:ext cx="11" cy="67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3" name="Rectangle 796"/>
              <p:cNvSpPr>
                <a:spLocks noChangeArrowheads="1"/>
              </p:cNvSpPr>
              <p:nvPr/>
            </p:nvSpPr>
            <p:spPr bwMode="auto">
              <a:xfrm>
                <a:off x="2481" y="2761"/>
                <a:ext cx="12" cy="67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4" name="Rectangle 797"/>
              <p:cNvSpPr>
                <a:spLocks noChangeArrowheads="1"/>
              </p:cNvSpPr>
              <p:nvPr/>
            </p:nvSpPr>
            <p:spPr bwMode="auto">
              <a:xfrm>
                <a:off x="2493" y="2761"/>
                <a:ext cx="11" cy="67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5" name="Rectangle 798"/>
              <p:cNvSpPr>
                <a:spLocks noChangeArrowheads="1"/>
              </p:cNvSpPr>
              <p:nvPr/>
            </p:nvSpPr>
            <p:spPr bwMode="auto">
              <a:xfrm>
                <a:off x="2504" y="2761"/>
                <a:ext cx="11" cy="67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6" name="Rectangle 799"/>
              <p:cNvSpPr>
                <a:spLocks noChangeArrowheads="1"/>
              </p:cNvSpPr>
              <p:nvPr/>
            </p:nvSpPr>
            <p:spPr bwMode="auto">
              <a:xfrm>
                <a:off x="2515" y="2761"/>
                <a:ext cx="11" cy="67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7" name="Rectangle 800"/>
              <p:cNvSpPr>
                <a:spLocks noChangeArrowheads="1"/>
              </p:cNvSpPr>
              <p:nvPr/>
            </p:nvSpPr>
            <p:spPr bwMode="auto">
              <a:xfrm>
                <a:off x="2526" y="2761"/>
                <a:ext cx="11" cy="67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8" name="Rectangle 801"/>
              <p:cNvSpPr>
                <a:spLocks noChangeArrowheads="1"/>
              </p:cNvSpPr>
              <p:nvPr/>
            </p:nvSpPr>
            <p:spPr bwMode="auto">
              <a:xfrm>
                <a:off x="2537" y="2761"/>
                <a:ext cx="12" cy="67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29" name="Rectangle 802"/>
              <p:cNvSpPr>
                <a:spLocks noChangeArrowheads="1"/>
              </p:cNvSpPr>
              <p:nvPr/>
            </p:nvSpPr>
            <p:spPr bwMode="auto">
              <a:xfrm>
                <a:off x="2549" y="2761"/>
                <a:ext cx="11" cy="67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30" name="Rectangle 803"/>
              <p:cNvSpPr>
                <a:spLocks noChangeArrowheads="1"/>
              </p:cNvSpPr>
              <p:nvPr/>
            </p:nvSpPr>
            <p:spPr bwMode="auto">
              <a:xfrm>
                <a:off x="2560" y="2761"/>
                <a:ext cx="11" cy="67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31" name="Rectangle 804"/>
              <p:cNvSpPr>
                <a:spLocks noChangeArrowheads="1"/>
              </p:cNvSpPr>
              <p:nvPr/>
            </p:nvSpPr>
            <p:spPr bwMode="auto">
              <a:xfrm>
                <a:off x="2571" y="2761"/>
                <a:ext cx="22" cy="67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32" name="Freeform 805"/>
              <p:cNvSpPr>
                <a:spLocks/>
              </p:cNvSpPr>
              <p:nvPr/>
            </p:nvSpPr>
            <p:spPr bwMode="auto">
              <a:xfrm>
                <a:off x="2302" y="2761"/>
                <a:ext cx="280" cy="56"/>
              </a:xfrm>
              <a:custGeom>
                <a:avLst/>
                <a:gdLst>
                  <a:gd name="T0" fmla="*/ 213 w 280"/>
                  <a:gd name="T1" fmla="*/ 56 h 56"/>
                  <a:gd name="T2" fmla="*/ 280 w 280"/>
                  <a:gd name="T3" fmla="*/ 0 h 56"/>
                  <a:gd name="T4" fmla="*/ 79 w 280"/>
                  <a:gd name="T5" fmla="*/ 0 h 56"/>
                  <a:gd name="T6" fmla="*/ 0 w 280"/>
                  <a:gd name="T7" fmla="*/ 56 h 56"/>
                  <a:gd name="T8" fmla="*/ 213 w 28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6"/>
                  <a:gd name="T17" fmla="*/ 280 w 28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6">
                    <a:moveTo>
                      <a:pt x="213" y="56"/>
                    </a:moveTo>
                    <a:lnTo>
                      <a:pt x="280" y="0"/>
                    </a:lnTo>
                    <a:lnTo>
                      <a:pt x="79" y="0"/>
                    </a:lnTo>
                    <a:lnTo>
                      <a:pt x="0" y="56"/>
                    </a:lnTo>
                    <a:lnTo>
                      <a:pt x="213" y="56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633" name="Rectangle 806"/>
              <p:cNvSpPr>
                <a:spLocks noChangeArrowheads="1"/>
              </p:cNvSpPr>
              <p:nvPr/>
            </p:nvSpPr>
            <p:spPr bwMode="auto">
              <a:xfrm>
                <a:off x="3030" y="1565"/>
                <a:ext cx="11" cy="2102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634" name="Rectangle 807"/>
              <p:cNvSpPr>
                <a:spLocks noChangeArrowheads="1"/>
              </p:cNvSpPr>
              <p:nvPr/>
            </p:nvSpPr>
            <p:spPr bwMode="auto">
              <a:xfrm>
                <a:off x="3041" y="1565"/>
                <a:ext cx="11" cy="2102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00043" name="Group 808"/>
            <p:cNvGrpSpPr>
              <a:grpSpLocks/>
            </p:cNvGrpSpPr>
            <p:nvPr/>
          </p:nvGrpSpPr>
          <p:grpSpPr bwMode="auto">
            <a:xfrm>
              <a:off x="2817" y="1565"/>
              <a:ext cx="1019" cy="2102"/>
              <a:chOff x="2817" y="1565"/>
              <a:chExt cx="1019" cy="2102"/>
            </a:xfrm>
          </p:grpSpPr>
          <p:sp>
            <p:nvSpPr>
              <p:cNvPr id="300235" name="Rectangle 809"/>
              <p:cNvSpPr>
                <a:spLocks noChangeArrowheads="1"/>
              </p:cNvSpPr>
              <p:nvPr/>
            </p:nvSpPr>
            <p:spPr bwMode="auto">
              <a:xfrm>
                <a:off x="3052" y="1565"/>
                <a:ext cx="23" cy="2102"/>
              </a:xfrm>
              <a:prstGeom prst="rect">
                <a:avLst/>
              </a:pr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36" name="Rectangle 810"/>
              <p:cNvSpPr>
                <a:spLocks noChangeArrowheads="1"/>
              </p:cNvSpPr>
              <p:nvPr/>
            </p:nvSpPr>
            <p:spPr bwMode="auto">
              <a:xfrm>
                <a:off x="3075" y="1565"/>
                <a:ext cx="11" cy="2102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37" name="Rectangle 811"/>
              <p:cNvSpPr>
                <a:spLocks noChangeArrowheads="1"/>
              </p:cNvSpPr>
              <p:nvPr/>
            </p:nvSpPr>
            <p:spPr bwMode="auto">
              <a:xfrm>
                <a:off x="3086" y="1565"/>
                <a:ext cx="22" cy="2102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38" name="Freeform 812"/>
              <p:cNvSpPr>
                <a:spLocks/>
              </p:cNvSpPr>
              <p:nvPr/>
            </p:nvSpPr>
            <p:spPr bwMode="auto">
              <a:xfrm>
                <a:off x="3030" y="1565"/>
                <a:ext cx="67" cy="2090"/>
              </a:xfrm>
              <a:custGeom>
                <a:avLst/>
                <a:gdLst>
                  <a:gd name="T0" fmla="*/ 0 w 67"/>
                  <a:gd name="T1" fmla="*/ 2090 h 2090"/>
                  <a:gd name="T2" fmla="*/ 0 w 67"/>
                  <a:gd name="T3" fmla="*/ 55 h 2090"/>
                  <a:gd name="T4" fmla="*/ 67 w 67"/>
                  <a:gd name="T5" fmla="*/ 0 h 2090"/>
                  <a:gd name="T6" fmla="*/ 67 w 67"/>
                  <a:gd name="T7" fmla="*/ 2035 h 2090"/>
                  <a:gd name="T8" fmla="*/ 0 w 67"/>
                  <a:gd name="T9" fmla="*/ 2090 h 2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090"/>
                  <a:gd name="T17" fmla="*/ 67 w 67"/>
                  <a:gd name="T18" fmla="*/ 2090 h 20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090">
                    <a:moveTo>
                      <a:pt x="0" y="2090"/>
                    </a:moveTo>
                    <a:lnTo>
                      <a:pt x="0" y="55"/>
                    </a:lnTo>
                    <a:lnTo>
                      <a:pt x="67" y="0"/>
                    </a:lnTo>
                    <a:lnTo>
                      <a:pt x="67" y="2035"/>
                    </a:lnTo>
                    <a:lnTo>
                      <a:pt x="0" y="2090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39" name="Freeform 813"/>
              <p:cNvSpPr>
                <a:spLocks/>
              </p:cNvSpPr>
              <p:nvPr/>
            </p:nvSpPr>
            <p:spPr bwMode="auto">
              <a:xfrm>
                <a:off x="3030" y="1565"/>
                <a:ext cx="67" cy="2090"/>
              </a:xfrm>
              <a:custGeom>
                <a:avLst/>
                <a:gdLst>
                  <a:gd name="T0" fmla="*/ 0 w 67"/>
                  <a:gd name="T1" fmla="*/ 2090 h 2090"/>
                  <a:gd name="T2" fmla="*/ 0 w 67"/>
                  <a:gd name="T3" fmla="*/ 55 h 2090"/>
                  <a:gd name="T4" fmla="*/ 67 w 67"/>
                  <a:gd name="T5" fmla="*/ 0 h 2090"/>
                  <a:gd name="T6" fmla="*/ 67 w 67"/>
                  <a:gd name="T7" fmla="*/ 2035 h 2090"/>
                  <a:gd name="T8" fmla="*/ 0 w 67"/>
                  <a:gd name="T9" fmla="*/ 2090 h 2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090"/>
                  <a:gd name="T17" fmla="*/ 67 w 67"/>
                  <a:gd name="T18" fmla="*/ 2090 h 20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090">
                    <a:moveTo>
                      <a:pt x="0" y="2090"/>
                    </a:moveTo>
                    <a:lnTo>
                      <a:pt x="0" y="55"/>
                    </a:lnTo>
                    <a:lnTo>
                      <a:pt x="67" y="0"/>
                    </a:lnTo>
                    <a:lnTo>
                      <a:pt x="67" y="2035"/>
                    </a:lnTo>
                    <a:lnTo>
                      <a:pt x="0" y="20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40" name="Rectangle 814"/>
              <p:cNvSpPr>
                <a:spLocks noChangeArrowheads="1"/>
              </p:cNvSpPr>
              <p:nvPr/>
            </p:nvSpPr>
            <p:spPr bwMode="auto">
              <a:xfrm>
                <a:off x="3030" y="1565"/>
                <a:ext cx="11" cy="2102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1" name="Rectangle 815"/>
              <p:cNvSpPr>
                <a:spLocks noChangeArrowheads="1"/>
              </p:cNvSpPr>
              <p:nvPr/>
            </p:nvSpPr>
            <p:spPr bwMode="auto">
              <a:xfrm>
                <a:off x="3041" y="1565"/>
                <a:ext cx="11" cy="2102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2" name="Rectangle 816"/>
              <p:cNvSpPr>
                <a:spLocks noChangeArrowheads="1"/>
              </p:cNvSpPr>
              <p:nvPr/>
            </p:nvSpPr>
            <p:spPr bwMode="auto">
              <a:xfrm>
                <a:off x="3052" y="1565"/>
                <a:ext cx="23" cy="2102"/>
              </a:xfrm>
              <a:prstGeom prst="rect">
                <a:avLst/>
              </a:pr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3" name="Rectangle 817"/>
              <p:cNvSpPr>
                <a:spLocks noChangeArrowheads="1"/>
              </p:cNvSpPr>
              <p:nvPr/>
            </p:nvSpPr>
            <p:spPr bwMode="auto">
              <a:xfrm>
                <a:off x="3075" y="1565"/>
                <a:ext cx="11" cy="2102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4" name="Rectangle 818"/>
              <p:cNvSpPr>
                <a:spLocks noChangeArrowheads="1"/>
              </p:cNvSpPr>
              <p:nvPr/>
            </p:nvSpPr>
            <p:spPr bwMode="auto">
              <a:xfrm>
                <a:off x="3086" y="1565"/>
                <a:ext cx="22" cy="2102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5" name="Freeform 819"/>
              <p:cNvSpPr>
                <a:spLocks/>
              </p:cNvSpPr>
              <p:nvPr/>
            </p:nvSpPr>
            <p:spPr bwMode="auto">
              <a:xfrm>
                <a:off x="3030" y="1565"/>
                <a:ext cx="67" cy="2090"/>
              </a:xfrm>
              <a:custGeom>
                <a:avLst/>
                <a:gdLst>
                  <a:gd name="T0" fmla="*/ 0 w 67"/>
                  <a:gd name="T1" fmla="*/ 2090 h 2090"/>
                  <a:gd name="T2" fmla="*/ 0 w 67"/>
                  <a:gd name="T3" fmla="*/ 55 h 2090"/>
                  <a:gd name="T4" fmla="*/ 67 w 67"/>
                  <a:gd name="T5" fmla="*/ 0 h 2090"/>
                  <a:gd name="T6" fmla="*/ 67 w 67"/>
                  <a:gd name="T7" fmla="*/ 2035 h 2090"/>
                  <a:gd name="T8" fmla="*/ 0 w 67"/>
                  <a:gd name="T9" fmla="*/ 2090 h 20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2090"/>
                  <a:gd name="T17" fmla="*/ 67 w 67"/>
                  <a:gd name="T18" fmla="*/ 2090 h 20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2090">
                    <a:moveTo>
                      <a:pt x="0" y="2090"/>
                    </a:moveTo>
                    <a:lnTo>
                      <a:pt x="0" y="55"/>
                    </a:lnTo>
                    <a:lnTo>
                      <a:pt x="67" y="0"/>
                    </a:lnTo>
                    <a:lnTo>
                      <a:pt x="67" y="2035"/>
                    </a:lnTo>
                    <a:lnTo>
                      <a:pt x="0" y="2090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46" name="Rectangle 820"/>
              <p:cNvSpPr>
                <a:spLocks noChangeArrowheads="1"/>
              </p:cNvSpPr>
              <p:nvPr/>
            </p:nvSpPr>
            <p:spPr bwMode="auto">
              <a:xfrm>
                <a:off x="2817" y="1620"/>
                <a:ext cx="11" cy="2035"/>
              </a:xfrm>
              <a:prstGeom prst="rect">
                <a:avLst/>
              </a:prstGeom>
              <a:solidFill>
                <a:srgbClr val="1A1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7" name="Rectangle 821"/>
              <p:cNvSpPr>
                <a:spLocks noChangeArrowheads="1"/>
              </p:cNvSpPr>
              <p:nvPr/>
            </p:nvSpPr>
            <p:spPr bwMode="auto">
              <a:xfrm>
                <a:off x="2828" y="1620"/>
                <a:ext cx="12" cy="2035"/>
              </a:xfrm>
              <a:prstGeom prst="rect">
                <a:avLst/>
              </a:prstGeom>
              <a:solidFill>
                <a:srgbClr val="4A4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8" name="Rectangle 822"/>
              <p:cNvSpPr>
                <a:spLocks noChangeArrowheads="1"/>
              </p:cNvSpPr>
              <p:nvPr/>
            </p:nvSpPr>
            <p:spPr bwMode="auto">
              <a:xfrm>
                <a:off x="2840" y="1620"/>
                <a:ext cx="11" cy="2035"/>
              </a:xfrm>
              <a:prstGeom prst="rect">
                <a:avLst/>
              </a:prstGeom>
              <a:solidFill>
                <a:srgbClr val="6D6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49" name="Rectangle 823"/>
              <p:cNvSpPr>
                <a:spLocks noChangeArrowheads="1"/>
              </p:cNvSpPr>
              <p:nvPr/>
            </p:nvSpPr>
            <p:spPr bwMode="auto">
              <a:xfrm>
                <a:off x="2851" y="1620"/>
                <a:ext cx="11" cy="2035"/>
              </a:xfrm>
              <a:prstGeom prst="rect">
                <a:avLst/>
              </a:prstGeom>
              <a:solidFill>
                <a:srgbClr val="919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0" name="Rectangle 824"/>
              <p:cNvSpPr>
                <a:spLocks noChangeArrowheads="1"/>
              </p:cNvSpPr>
              <p:nvPr/>
            </p:nvSpPr>
            <p:spPr bwMode="auto">
              <a:xfrm>
                <a:off x="2862" y="1620"/>
                <a:ext cx="11" cy="2035"/>
              </a:xfrm>
              <a:prstGeom prst="rect">
                <a:avLst/>
              </a:prstGeom>
              <a:solidFill>
                <a:srgbClr val="B2B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1" name="Rectangle 825"/>
              <p:cNvSpPr>
                <a:spLocks noChangeArrowheads="1"/>
              </p:cNvSpPr>
              <p:nvPr/>
            </p:nvSpPr>
            <p:spPr bwMode="auto">
              <a:xfrm>
                <a:off x="2873" y="1620"/>
                <a:ext cx="11" cy="2035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2" name="Rectangle 826"/>
              <p:cNvSpPr>
                <a:spLocks noChangeArrowheads="1"/>
              </p:cNvSpPr>
              <p:nvPr/>
            </p:nvSpPr>
            <p:spPr bwMode="auto">
              <a:xfrm>
                <a:off x="2884" y="1620"/>
                <a:ext cx="11" cy="2035"/>
              </a:xfrm>
              <a:prstGeom prst="rect">
                <a:avLst/>
              </a:prstGeom>
              <a:solidFill>
                <a:srgbClr val="E3E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3" name="Rectangle 827"/>
              <p:cNvSpPr>
                <a:spLocks noChangeArrowheads="1"/>
              </p:cNvSpPr>
              <p:nvPr/>
            </p:nvSpPr>
            <p:spPr bwMode="auto">
              <a:xfrm>
                <a:off x="2895" y="1620"/>
                <a:ext cx="12" cy="2035"/>
              </a:xfrm>
              <a:prstGeom prst="rect">
                <a:avLst/>
              </a:prstGeom>
              <a:solidFill>
                <a:srgbClr val="F2F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4" name="Rectangle 828"/>
              <p:cNvSpPr>
                <a:spLocks noChangeArrowheads="1"/>
              </p:cNvSpPr>
              <p:nvPr/>
            </p:nvSpPr>
            <p:spPr bwMode="auto">
              <a:xfrm>
                <a:off x="2907" y="1620"/>
                <a:ext cx="11" cy="2035"/>
              </a:xfrm>
              <a:prstGeom prst="rect">
                <a:avLst/>
              </a:pr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5" name="Rectangle 829"/>
              <p:cNvSpPr>
                <a:spLocks noChangeArrowheads="1"/>
              </p:cNvSpPr>
              <p:nvPr/>
            </p:nvSpPr>
            <p:spPr bwMode="auto">
              <a:xfrm>
                <a:off x="2918" y="1620"/>
                <a:ext cx="11" cy="2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6" name="Rectangle 830"/>
              <p:cNvSpPr>
                <a:spLocks noChangeArrowheads="1"/>
              </p:cNvSpPr>
              <p:nvPr/>
            </p:nvSpPr>
            <p:spPr bwMode="auto">
              <a:xfrm>
                <a:off x="2929" y="1620"/>
                <a:ext cx="11" cy="2035"/>
              </a:xfrm>
              <a:prstGeom prst="rect">
                <a:avLst/>
              </a:pr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7" name="Rectangle 831"/>
              <p:cNvSpPr>
                <a:spLocks noChangeArrowheads="1"/>
              </p:cNvSpPr>
              <p:nvPr/>
            </p:nvSpPr>
            <p:spPr bwMode="auto">
              <a:xfrm>
                <a:off x="2940" y="1620"/>
                <a:ext cx="11" cy="2035"/>
              </a:xfrm>
              <a:prstGeom prst="rect">
                <a:avLst/>
              </a:prstGeom>
              <a:solidFill>
                <a:srgbClr val="F2F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8" name="Rectangle 832"/>
              <p:cNvSpPr>
                <a:spLocks noChangeArrowheads="1"/>
              </p:cNvSpPr>
              <p:nvPr/>
            </p:nvSpPr>
            <p:spPr bwMode="auto">
              <a:xfrm>
                <a:off x="2951" y="1620"/>
                <a:ext cx="12" cy="2035"/>
              </a:xfrm>
              <a:prstGeom prst="rect">
                <a:avLst/>
              </a:prstGeom>
              <a:solidFill>
                <a:srgbClr val="E3E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59" name="Rectangle 833"/>
              <p:cNvSpPr>
                <a:spLocks noChangeArrowheads="1"/>
              </p:cNvSpPr>
              <p:nvPr/>
            </p:nvSpPr>
            <p:spPr bwMode="auto">
              <a:xfrm>
                <a:off x="2963" y="1620"/>
                <a:ext cx="11" cy="2035"/>
              </a:xfrm>
              <a:prstGeom prst="rect">
                <a:avLst/>
              </a:prstGeom>
              <a:solidFill>
                <a:srgbClr val="CEC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0" name="Rectangle 834"/>
              <p:cNvSpPr>
                <a:spLocks noChangeArrowheads="1"/>
              </p:cNvSpPr>
              <p:nvPr/>
            </p:nvSpPr>
            <p:spPr bwMode="auto">
              <a:xfrm>
                <a:off x="2974" y="1620"/>
                <a:ext cx="11" cy="2035"/>
              </a:xfrm>
              <a:prstGeom prst="rect">
                <a:avLst/>
              </a:prstGeom>
              <a:solidFill>
                <a:srgbClr val="B2B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1" name="Rectangle 835"/>
              <p:cNvSpPr>
                <a:spLocks noChangeArrowheads="1"/>
              </p:cNvSpPr>
              <p:nvPr/>
            </p:nvSpPr>
            <p:spPr bwMode="auto">
              <a:xfrm>
                <a:off x="2985" y="1620"/>
                <a:ext cx="11" cy="2035"/>
              </a:xfrm>
              <a:prstGeom prst="rect">
                <a:avLst/>
              </a:prstGeom>
              <a:solidFill>
                <a:srgbClr val="919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2" name="Rectangle 836"/>
              <p:cNvSpPr>
                <a:spLocks noChangeArrowheads="1"/>
              </p:cNvSpPr>
              <p:nvPr/>
            </p:nvSpPr>
            <p:spPr bwMode="auto">
              <a:xfrm>
                <a:off x="2996" y="1620"/>
                <a:ext cx="11" cy="2035"/>
              </a:xfrm>
              <a:prstGeom prst="rect">
                <a:avLst/>
              </a:prstGeom>
              <a:solidFill>
                <a:srgbClr val="6D6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3" name="Rectangle 837"/>
              <p:cNvSpPr>
                <a:spLocks noChangeArrowheads="1"/>
              </p:cNvSpPr>
              <p:nvPr/>
            </p:nvSpPr>
            <p:spPr bwMode="auto">
              <a:xfrm>
                <a:off x="3007" y="1620"/>
                <a:ext cx="12" cy="2035"/>
              </a:xfrm>
              <a:prstGeom prst="rect">
                <a:avLst/>
              </a:prstGeom>
              <a:solidFill>
                <a:srgbClr val="4A4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4" name="Rectangle 838"/>
              <p:cNvSpPr>
                <a:spLocks noChangeArrowheads="1"/>
              </p:cNvSpPr>
              <p:nvPr/>
            </p:nvSpPr>
            <p:spPr bwMode="auto">
              <a:xfrm>
                <a:off x="3019" y="1620"/>
                <a:ext cx="11" cy="2035"/>
              </a:xfrm>
              <a:prstGeom prst="rect">
                <a:avLst/>
              </a:prstGeom>
              <a:solidFill>
                <a:srgbClr val="1B1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5" name="Rectangle 839"/>
              <p:cNvSpPr>
                <a:spLocks noChangeArrowheads="1"/>
              </p:cNvSpPr>
              <p:nvPr/>
            </p:nvSpPr>
            <p:spPr bwMode="auto">
              <a:xfrm>
                <a:off x="2817" y="1620"/>
                <a:ext cx="213" cy="2035"/>
              </a:xfrm>
              <a:prstGeom prst="rect">
                <a:avLst/>
              </a:prstGeom>
              <a:noFill/>
              <a:ln w="174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6" name="Rectangle 840"/>
              <p:cNvSpPr>
                <a:spLocks noChangeArrowheads="1"/>
              </p:cNvSpPr>
              <p:nvPr/>
            </p:nvSpPr>
            <p:spPr bwMode="auto">
              <a:xfrm>
                <a:off x="2817" y="1565"/>
                <a:ext cx="11" cy="67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7" name="Rectangle 841"/>
              <p:cNvSpPr>
                <a:spLocks noChangeArrowheads="1"/>
              </p:cNvSpPr>
              <p:nvPr/>
            </p:nvSpPr>
            <p:spPr bwMode="auto">
              <a:xfrm>
                <a:off x="2828" y="1565"/>
                <a:ext cx="12" cy="67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8" name="Rectangle 842"/>
              <p:cNvSpPr>
                <a:spLocks noChangeArrowheads="1"/>
              </p:cNvSpPr>
              <p:nvPr/>
            </p:nvSpPr>
            <p:spPr bwMode="auto">
              <a:xfrm>
                <a:off x="2840" y="1565"/>
                <a:ext cx="11" cy="67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69" name="Rectangle 843"/>
              <p:cNvSpPr>
                <a:spLocks noChangeArrowheads="1"/>
              </p:cNvSpPr>
              <p:nvPr/>
            </p:nvSpPr>
            <p:spPr bwMode="auto">
              <a:xfrm>
                <a:off x="2851" y="1565"/>
                <a:ext cx="11" cy="67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0" name="Rectangle 844"/>
              <p:cNvSpPr>
                <a:spLocks noChangeArrowheads="1"/>
              </p:cNvSpPr>
              <p:nvPr/>
            </p:nvSpPr>
            <p:spPr bwMode="auto">
              <a:xfrm>
                <a:off x="2862" y="1565"/>
                <a:ext cx="11" cy="67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1" name="Rectangle 845"/>
              <p:cNvSpPr>
                <a:spLocks noChangeArrowheads="1"/>
              </p:cNvSpPr>
              <p:nvPr/>
            </p:nvSpPr>
            <p:spPr bwMode="auto">
              <a:xfrm>
                <a:off x="2873" y="1565"/>
                <a:ext cx="11" cy="67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2" name="Rectangle 846"/>
              <p:cNvSpPr>
                <a:spLocks noChangeArrowheads="1"/>
              </p:cNvSpPr>
              <p:nvPr/>
            </p:nvSpPr>
            <p:spPr bwMode="auto">
              <a:xfrm>
                <a:off x="2884" y="1565"/>
                <a:ext cx="11" cy="67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3" name="Rectangle 847"/>
              <p:cNvSpPr>
                <a:spLocks noChangeArrowheads="1"/>
              </p:cNvSpPr>
              <p:nvPr/>
            </p:nvSpPr>
            <p:spPr bwMode="auto">
              <a:xfrm>
                <a:off x="2895" y="1565"/>
                <a:ext cx="12" cy="67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4" name="Rectangle 848"/>
              <p:cNvSpPr>
                <a:spLocks noChangeArrowheads="1"/>
              </p:cNvSpPr>
              <p:nvPr/>
            </p:nvSpPr>
            <p:spPr bwMode="auto">
              <a:xfrm>
                <a:off x="2907" y="1565"/>
                <a:ext cx="11" cy="67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5" name="Rectangle 849"/>
              <p:cNvSpPr>
                <a:spLocks noChangeArrowheads="1"/>
              </p:cNvSpPr>
              <p:nvPr/>
            </p:nvSpPr>
            <p:spPr bwMode="auto">
              <a:xfrm>
                <a:off x="2918" y="1565"/>
                <a:ext cx="11" cy="67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6" name="Rectangle 850"/>
              <p:cNvSpPr>
                <a:spLocks noChangeArrowheads="1"/>
              </p:cNvSpPr>
              <p:nvPr/>
            </p:nvSpPr>
            <p:spPr bwMode="auto">
              <a:xfrm>
                <a:off x="2929" y="1565"/>
                <a:ext cx="11" cy="67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7" name="Rectangle 851"/>
              <p:cNvSpPr>
                <a:spLocks noChangeArrowheads="1"/>
              </p:cNvSpPr>
              <p:nvPr/>
            </p:nvSpPr>
            <p:spPr bwMode="auto">
              <a:xfrm>
                <a:off x="2940" y="1565"/>
                <a:ext cx="11" cy="67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8" name="Rectangle 852"/>
              <p:cNvSpPr>
                <a:spLocks noChangeArrowheads="1"/>
              </p:cNvSpPr>
              <p:nvPr/>
            </p:nvSpPr>
            <p:spPr bwMode="auto">
              <a:xfrm>
                <a:off x="2951" y="1565"/>
                <a:ext cx="12" cy="6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79" name="Rectangle 853"/>
              <p:cNvSpPr>
                <a:spLocks noChangeArrowheads="1"/>
              </p:cNvSpPr>
              <p:nvPr/>
            </p:nvSpPr>
            <p:spPr bwMode="auto">
              <a:xfrm>
                <a:off x="2963" y="1565"/>
                <a:ext cx="11" cy="67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0" name="Rectangle 854"/>
              <p:cNvSpPr>
                <a:spLocks noChangeArrowheads="1"/>
              </p:cNvSpPr>
              <p:nvPr/>
            </p:nvSpPr>
            <p:spPr bwMode="auto">
              <a:xfrm>
                <a:off x="2974" y="1565"/>
                <a:ext cx="11" cy="67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1" name="Rectangle 855"/>
              <p:cNvSpPr>
                <a:spLocks noChangeArrowheads="1"/>
              </p:cNvSpPr>
              <p:nvPr/>
            </p:nvSpPr>
            <p:spPr bwMode="auto">
              <a:xfrm>
                <a:off x="2985" y="1565"/>
                <a:ext cx="11" cy="67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2" name="Rectangle 856"/>
              <p:cNvSpPr>
                <a:spLocks noChangeArrowheads="1"/>
              </p:cNvSpPr>
              <p:nvPr/>
            </p:nvSpPr>
            <p:spPr bwMode="auto">
              <a:xfrm>
                <a:off x="2996" y="1565"/>
                <a:ext cx="11" cy="67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3" name="Rectangle 857"/>
              <p:cNvSpPr>
                <a:spLocks noChangeArrowheads="1"/>
              </p:cNvSpPr>
              <p:nvPr/>
            </p:nvSpPr>
            <p:spPr bwMode="auto">
              <a:xfrm>
                <a:off x="3007" y="1565"/>
                <a:ext cx="12" cy="67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4" name="Rectangle 858"/>
              <p:cNvSpPr>
                <a:spLocks noChangeArrowheads="1"/>
              </p:cNvSpPr>
              <p:nvPr/>
            </p:nvSpPr>
            <p:spPr bwMode="auto">
              <a:xfrm>
                <a:off x="3019" y="1565"/>
                <a:ext cx="11" cy="67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5" name="Rectangle 859"/>
              <p:cNvSpPr>
                <a:spLocks noChangeArrowheads="1"/>
              </p:cNvSpPr>
              <p:nvPr/>
            </p:nvSpPr>
            <p:spPr bwMode="auto">
              <a:xfrm>
                <a:off x="3030" y="1565"/>
                <a:ext cx="11" cy="67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6" name="Rectangle 860"/>
              <p:cNvSpPr>
                <a:spLocks noChangeArrowheads="1"/>
              </p:cNvSpPr>
              <p:nvPr/>
            </p:nvSpPr>
            <p:spPr bwMode="auto">
              <a:xfrm>
                <a:off x="3041" y="1565"/>
                <a:ext cx="11" cy="67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7" name="Rectangle 861"/>
              <p:cNvSpPr>
                <a:spLocks noChangeArrowheads="1"/>
              </p:cNvSpPr>
              <p:nvPr/>
            </p:nvSpPr>
            <p:spPr bwMode="auto">
              <a:xfrm>
                <a:off x="3052" y="1565"/>
                <a:ext cx="11" cy="67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8" name="Rectangle 862"/>
              <p:cNvSpPr>
                <a:spLocks noChangeArrowheads="1"/>
              </p:cNvSpPr>
              <p:nvPr/>
            </p:nvSpPr>
            <p:spPr bwMode="auto">
              <a:xfrm>
                <a:off x="3063" y="1565"/>
                <a:ext cx="12" cy="67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89" name="Rectangle 863"/>
              <p:cNvSpPr>
                <a:spLocks noChangeArrowheads="1"/>
              </p:cNvSpPr>
              <p:nvPr/>
            </p:nvSpPr>
            <p:spPr bwMode="auto">
              <a:xfrm>
                <a:off x="3075" y="1565"/>
                <a:ext cx="11" cy="67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0" name="Rectangle 864"/>
              <p:cNvSpPr>
                <a:spLocks noChangeArrowheads="1"/>
              </p:cNvSpPr>
              <p:nvPr/>
            </p:nvSpPr>
            <p:spPr bwMode="auto">
              <a:xfrm>
                <a:off x="3086" y="1565"/>
                <a:ext cx="22" cy="67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1" name="Freeform 865"/>
              <p:cNvSpPr>
                <a:spLocks/>
              </p:cNvSpPr>
              <p:nvPr/>
            </p:nvSpPr>
            <p:spPr bwMode="auto">
              <a:xfrm>
                <a:off x="2817" y="1565"/>
                <a:ext cx="280" cy="55"/>
              </a:xfrm>
              <a:custGeom>
                <a:avLst/>
                <a:gdLst>
                  <a:gd name="T0" fmla="*/ 213 w 280"/>
                  <a:gd name="T1" fmla="*/ 55 h 55"/>
                  <a:gd name="T2" fmla="*/ 280 w 280"/>
                  <a:gd name="T3" fmla="*/ 0 h 55"/>
                  <a:gd name="T4" fmla="*/ 78 w 280"/>
                  <a:gd name="T5" fmla="*/ 0 h 55"/>
                  <a:gd name="T6" fmla="*/ 0 w 280"/>
                  <a:gd name="T7" fmla="*/ 55 h 55"/>
                  <a:gd name="T8" fmla="*/ 213 w 280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5"/>
                  <a:gd name="T17" fmla="*/ 280 w 280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5">
                    <a:moveTo>
                      <a:pt x="213" y="55"/>
                    </a:moveTo>
                    <a:lnTo>
                      <a:pt x="280" y="0"/>
                    </a:lnTo>
                    <a:lnTo>
                      <a:pt x="78" y="0"/>
                    </a:lnTo>
                    <a:lnTo>
                      <a:pt x="0" y="55"/>
                    </a:lnTo>
                    <a:lnTo>
                      <a:pt x="21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92" name="Freeform 866"/>
              <p:cNvSpPr>
                <a:spLocks/>
              </p:cNvSpPr>
              <p:nvPr/>
            </p:nvSpPr>
            <p:spPr bwMode="auto">
              <a:xfrm>
                <a:off x="2817" y="1565"/>
                <a:ext cx="280" cy="55"/>
              </a:xfrm>
              <a:custGeom>
                <a:avLst/>
                <a:gdLst>
                  <a:gd name="T0" fmla="*/ 213 w 280"/>
                  <a:gd name="T1" fmla="*/ 55 h 55"/>
                  <a:gd name="T2" fmla="*/ 280 w 280"/>
                  <a:gd name="T3" fmla="*/ 0 h 55"/>
                  <a:gd name="T4" fmla="*/ 78 w 280"/>
                  <a:gd name="T5" fmla="*/ 0 h 55"/>
                  <a:gd name="T6" fmla="*/ 0 w 280"/>
                  <a:gd name="T7" fmla="*/ 55 h 55"/>
                  <a:gd name="T8" fmla="*/ 213 w 280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5"/>
                  <a:gd name="T17" fmla="*/ 280 w 280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5">
                    <a:moveTo>
                      <a:pt x="213" y="55"/>
                    </a:moveTo>
                    <a:lnTo>
                      <a:pt x="280" y="0"/>
                    </a:lnTo>
                    <a:lnTo>
                      <a:pt x="78" y="0"/>
                    </a:lnTo>
                    <a:lnTo>
                      <a:pt x="0" y="55"/>
                    </a:lnTo>
                    <a:lnTo>
                      <a:pt x="21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93" name="Rectangle 867"/>
              <p:cNvSpPr>
                <a:spLocks noChangeArrowheads="1"/>
              </p:cNvSpPr>
              <p:nvPr/>
            </p:nvSpPr>
            <p:spPr bwMode="auto">
              <a:xfrm>
                <a:off x="2817" y="1565"/>
                <a:ext cx="11" cy="67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4" name="Rectangle 868"/>
              <p:cNvSpPr>
                <a:spLocks noChangeArrowheads="1"/>
              </p:cNvSpPr>
              <p:nvPr/>
            </p:nvSpPr>
            <p:spPr bwMode="auto">
              <a:xfrm>
                <a:off x="2828" y="1565"/>
                <a:ext cx="12" cy="67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5" name="Rectangle 869"/>
              <p:cNvSpPr>
                <a:spLocks noChangeArrowheads="1"/>
              </p:cNvSpPr>
              <p:nvPr/>
            </p:nvSpPr>
            <p:spPr bwMode="auto">
              <a:xfrm>
                <a:off x="2840" y="1565"/>
                <a:ext cx="11" cy="67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6" name="Rectangle 870"/>
              <p:cNvSpPr>
                <a:spLocks noChangeArrowheads="1"/>
              </p:cNvSpPr>
              <p:nvPr/>
            </p:nvSpPr>
            <p:spPr bwMode="auto">
              <a:xfrm>
                <a:off x="2851" y="1565"/>
                <a:ext cx="11" cy="67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7" name="Rectangle 871"/>
              <p:cNvSpPr>
                <a:spLocks noChangeArrowheads="1"/>
              </p:cNvSpPr>
              <p:nvPr/>
            </p:nvSpPr>
            <p:spPr bwMode="auto">
              <a:xfrm>
                <a:off x="2862" y="1565"/>
                <a:ext cx="11" cy="67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8" name="Rectangle 872"/>
              <p:cNvSpPr>
                <a:spLocks noChangeArrowheads="1"/>
              </p:cNvSpPr>
              <p:nvPr/>
            </p:nvSpPr>
            <p:spPr bwMode="auto">
              <a:xfrm>
                <a:off x="2873" y="1565"/>
                <a:ext cx="11" cy="67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299" name="Rectangle 873"/>
              <p:cNvSpPr>
                <a:spLocks noChangeArrowheads="1"/>
              </p:cNvSpPr>
              <p:nvPr/>
            </p:nvSpPr>
            <p:spPr bwMode="auto">
              <a:xfrm>
                <a:off x="2884" y="1565"/>
                <a:ext cx="11" cy="67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0" name="Rectangle 874"/>
              <p:cNvSpPr>
                <a:spLocks noChangeArrowheads="1"/>
              </p:cNvSpPr>
              <p:nvPr/>
            </p:nvSpPr>
            <p:spPr bwMode="auto">
              <a:xfrm>
                <a:off x="2895" y="1565"/>
                <a:ext cx="12" cy="67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1" name="Rectangle 875"/>
              <p:cNvSpPr>
                <a:spLocks noChangeArrowheads="1"/>
              </p:cNvSpPr>
              <p:nvPr/>
            </p:nvSpPr>
            <p:spPr bwMode="auto">
              <a:xfrm>
                <a:off x="2907" y="1565"/>
                <a:ext cx="11" cy="67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2" name="Rectangle 876"/>
              <p:cNvSpPr>
                <a:spLocks noChangeArrowheads="1"/>
              </p:cNvSpPr>
              <p:nvPr/>
            </p:nvSpPr>
            <p:spPr bwMode="auto">
              <a:xfrm>
                <a:off x="2918" y="1565"/>
                <a:ext cx="11" cy="67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3" name="Rectangle 877"/>
              <p:cNvSpPr>
                <a:spLocks noChangeArrowheads="1"/>
              </p:cNvSpPr>
              <p:nvPr/>
            </p:nvSpPr>
            <p:spPr bwMode="auto">
              <a:xfrm>
                <a:off x="2929" y="1565"/>
                <a:ext cx="11" cy="67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4" name="Rectangle 878"/>
              <p:cNvSpPr>
                <a:spLocks noChangeArrowheads="1"/>
              </p:cNvSpPr>
              <p:nvPr/>
            </p:nvSpPr>
            <p:spPr bwMode="auto">
              <a:xfrm>
                <a:off x="2940" y="1565"/>
                <a:ext cx="11" cy="67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5" name="Rectangle 879"/>
              <p:cNvSpPr>
                <a:spLocks noChangeArrowheads="1"/>
              </p:cNvSpPr>
              <p:nvPr/>
            </p:nvSpPr>
            <p:spPr bwMode="auto">
              <a:xfrm>
                <a:off x="2951" y="1565"/>
                <a:ext cx="12" cy="67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6" name="Rectangle 880"/>
              <p:cNvSpPr>
                <a:spLocks noChangeArrowheads="1"/>
              </p:cNvSpPr>
              <p:nvPr/>
            </p:nvSpPr>
            <p:spPr bwMode="auto">
              <a:xfrm>
                <a:off x="2963" y="1565"/>
                <a:ext cx="11" cy="67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7" name="Rectangle 881"/>
              <p:cNvSpPr>
                <a:spLocks noChangeArrowheads="1"/>
              </p:cNvSpPr>
              <p:nvPr/>
            </p:nvSpPr>
            <p:spPr bwMode="auto">
              <a:xfrm>
                <a:off x="2974" y="1565"/>
                <a:ext cx="11" cy="67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8" name="Rectangle 882"/>
              <p:cNvSpPr>
                <a:spLocks noChangeArrowheads="1"/>
              </p:cNvSpPr>
              <p:nvPr/>
            </p:nvSpPr>
            <p:spPr bwMode="auto">
              <a:xfrm>
                <a:off x="2985" y="1565"/>
                <a:ext cx="11" cy="67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09" name="Rectangle 883"/>
              <p:cNvSpPr>
                <a:spLocks noChangeArrowheads="1"/>
              </p:cNvSpPr>
              <p:nvPr/>
            </p:nvSpPr>
            <p:spPr bwMode="auto">
              <a:xfrm>
                <a:off x="2996" y="1565"/>
                <a:ext cx="11" cy="67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0" name="Rectangle 884"/>
              <p:cNvSpPr>
                <a:spLocks noChangeArrowheads="1"/>
              </p:cNvSpPr>
              <p:nvPr/>
            </p:nvSpPr>
            <p:spPr bwMode="auto">
              <a:xfrm>
                <a:off x="3007" y="1565"/>
                <a:ext cx="12" cy="67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1" name="Rectangle 885"/>
              <p:cNvSpPr>
                <a:spLocks noChangeArrowheads="1"/>
              </p:cNvSpPr>
              <p:nvPr/>
            </p:nvSpPr>
            <p:spPr bwMode="auto">
              <a:xfrm>
                <a:off x="3019" y="1565"/>
                <a:ext cx="11" cy="67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2" name="Rectangle 886"/>
              <p:cNvSpPr>
                <a:spLocks noChangeArrowheads="1"/>
              </p:cNvSpPr>
              <p:nvPr/>
            </p:nvSpPr>
            <p:spPr bwMode="auto">
              <a:xfrm>
                <a:off x="3030" y="1565"/>
                <a:ext cx="11" cy="67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3" name="Rectangle 887"/>
              <p:cNvSpPr>
                <a:spLocks noChangeArrowheads="1"/>
              </p:cNvSpPr>
              <p:nvPr/>
            </p:nvSpPr>
            <p:spPr bwMode="auto">
              <a:xfrm>
                <a:off x="3041" y="1565"/>
                <a:ext cx="11" cy="67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4" name="Rectangle 888"/>
              <p:cNvSpPr>
                <a:spLocks noChangeArrowheads="1"/>
              </p:cNvSpPr>
              <p:nvPr/>
            </p:nvSpPr>
            <p:spPr bwMode="auto">
              <a:xfrm>
                <a:off x="3052" y="1565"/>
                <a:ext cx="11" cy="67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5" name="Rectangle 889"/>
              <p:cNvSpPr>
                <a:spLocks noChangeArrowheads="1"/>
              </p:cNvSpPr>
              <p:nvPr/>
            </p:nvSpPr>
            <p:spPr bwMode="auto">
              <a:xfrm>
                <a:off x="3063" y="1565"/>
                <a:ext cx="12" cy="67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6" name="Rectangle 890"/>
              <p:cNvSpPr>
                <a:spLocks noChangeArrowheads="1"/>
              </p:cNvSpPr>
              <p:nvPr/>
            </p:nvSpPr>
            <p:spPr bwMode="auto">
              <a:xfrm>
                <a:off x="3075" y="1565"/>
                <a:ext cx="11" cy="67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7" name="Rectangle 891"/>
              <p:cNvSpPr>
                <a:spLocks noChangeArrowheads="1"/>
              </p:cNvSpPr>
              <p:nvPr/>
            </p:nvSpPr>
            <p:spPr bwMode="auto">
              <a:xfrm>
                <a:off x="3086" y="1565"/>
                <a:ext cx="22" cy="67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18" name="Freeform 892"/>
              <p:cNvSpPr>
                <a:spLocks/>
              </p:cNvSpPr>
              <p:nvPr/>
            </p:nvSpPr>
            <p:spPr bwMode="auto">
              <a:xfrm>
                <a:off x="2817" y="1565"/>
                <a:ext cx="280" cy="55"/>
              </a:xfrm>
              <a:custGeom>
                <a:avLst/>
                <a:gdLst>
                  <a:gd name="T0" fmla="*/ 213 w 280"/>
                  <a:gd name="T1" fmla="*/ 55 h 55"/>
                  <a:gd name="T2" fmla="*/ 280 w 280"/>
                  <a:gd name="T3" fmla="*/ 0 h 55"/>
                  <a:gd name="T4" fmla="*/ 78 w 280"/>
                  <a:gd name="T5" fmla="*/ 0 h 55"/>
                  <a:gd name="T6" fmla="*/ 0 w 280"/>
                  <a:gd name="T7" fmla="*/ 55 h 55"/>
                  <a:gd name="T8" fmla="*/ 213 w 280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55"/>
                  <a:gd name="T17" fmla="*/ 280 w 280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55">
                    <a:moveTo>
                      <a:pt x="213" y="55"/>
                    </a:moveTo>
                    <a:lnTo>
                      <a:pt x="280" y="0"/>
                    </a:lnTo>
                    <a:lnTo>
                      <a:pt x="78" y="0"/>
                    </a:lnTo>
                    <a:lnTo>
                      <a:pt x="0" y="55"/>
                    </a:lnTo>
                    <a:lnTo>
                      <a:pt x="213" y="55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19" name="Rectangle 893"/>
              <p:cNvSpPr>
                <a:spLocks noChangeArrowheads="1"/>
              </p:cNvSpPr>
              <p:nvPr/>
            </p:nvSpPr>
            <p:spPr bwMode="auto">
              <a:xfrm>
                <a:off x="3231" y="2806"/>
                <a:ext cx="11" cy="861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0" name="Rectangle 894"/>
              <p:cNvSpPr>
                <a:spLocks noChangeArrowheads="1"/>
              </p:cNvSpPr>
              <p:nvPr/>
            </p:nvSpPr>
            <p:spPr bwMode="auto">
              <a:xfrm>
                <a:off x="3242" y="2806"/>
                <a:ext cx="12" cy="861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1" name="Rectangle 895"/>
              <p:cNvSpPr>
                <a:spLocks noChangeArrowheads="1"/>
              </p:cNvSpPr>
              <p:nvPr/>
            </p:nvSpPr>
            <p:spPr bwMode="auto">
              <a:xfrm>
                <a:off x="3254" y="2806"/>
                <a:ext cx="11" cy="861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2" name="Rectangle 896"/>
              <p:cNvSpPr>
                <a:spLocks noChangeArrowheads="1"/>
              </p:cNvSpPr>
              <p:nvPr/>
            </p:nvSpPr>
            <p:spPr bwMode="auto">
              <a:xfrm>
                <a:off x="3265" y="2806"/>
                <a:ext cx="11" cy="86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3" name="Rectangle 897"/>
              <p:cNvSpPr>
                <a:spLocks noChangeArrowheads="1"/>
              </p:cNvSpPr>
              <p:nvPr/>
            </p:nvSpPr>
            <p:spPr bwMode="auto">
              <a:xfrm>
                <a:off x="3276" y="2806"/>
                <a:ext cx="11" cy="861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4" name="Rectangle 898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11" cy="861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5" name="Rectangle 899"/>
              <p:cNvSpPr>
                <a:spLocks noChangeArrowheads="1"/>
              </p:cNvSpPr>
              <p:nvPr/>
            </p:nvSpPr>
            <p:spPr bwMode="auto">
              <a:xfrm>
                <a:off x="3298" y="2806"/>
                <a:ext cx="23" cy="861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6" name="Freeform 900"/>
              <p:cNvSpPr>
                <a:spLocks/>
              </p:cNvSpPr>
              <p:nvPr/>
            </p:nvSpPr>
            <p:spPr bwMode="auto">
              <a:xfrm>
                <a:off x="3231" y="2806"/>
                <a:ext cx="79" cy="849"/>
              </a:xfrm>
              <a:custGeom>
                <a:avLst/>
                <a:gdLst>
                  <a:gd name="T0" fmla="*/ 0 w 79"/>
                  <a:gd name="T1" fmla="*/ 849 h 849"/>
                  <a:gd name="T2" fmla="*/ 0 w 79"/>
                  <a:gd name="T3" fmla="*/ 44 h 849"/>
                  <a:gd name="T4" fmla="*/ 79 w 79"/>
                  <a:gd name="T5" fmla="*/ 0 h 849"/>
                  <a:gd name="T6" fmla="*/ 79 w 79"/>
                  <a:gd name="T7" fmla="*/ 794 h 849"/>
                  <a:gd name="T8" fmla="*/ 0 w 79"/>
                  <a:gd name="T9" fmla="*/ 849 h 8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49"/>
                  <a:gd name="T17" fmla="*/ 79 w 79"/>
                  <a:gd name="T18" fmla="*/ 849 h 8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49">
                    <a:moveTo>
                      <a:pt x="0" y="849"/>
                    </a:moveTo>
                    <a:lnTo>
                      <a:pt x="0" y="44"/>
                    </a:lnTo>
                    <a:lnTo>
                      <a:pt x="79" y="0"/>
                    </a:lnTo>
                    <a:lnTo>
                      <a:pt x="79" y="794"/>
                    </a:lnTo>
                    <a:lnTo>
                      <a:pt x="0" y="849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27" name="Freeform 901"/>
              <p:cNvSpPr>
                <a:spLocks/>
              </p:cNvSpPr>
              <p:nvPr/>
            </p:nvSpPr>
            <p:spPr bwMode="auto">
              <a:xfrm>
                <a:off x="3231" y="2806"/>
                <a:ext cx="79" cy="849"/>
              </a:xfrm>
              <a:custGeom>
                <a:avLst/>
                <a:gdLst>
                  <a:gd name="T0" fmla="*/ 0 w 79"/>
                  <a:gd name="T1" fmla="*/ 849 h 849"/>
                  <a:gd name="T2" fmla="*/ 0 w 79"/>
                  <a:gd name="T3" fmla="*/ 44 h 849"/>
                  <a:gd name="T4" fmla="*/ 79 w 79"/>
                  <a:gd name="T5" fmla="*/ 0 h 849"/>
                  <a:gd name="T6" fmla="*/ 79 w 79"/>
                  <a:gd name="T7" fmla="*/ 794 h 849"/>
                  <a:gd name="T8" fmla="*/ 0 w 79"/>
                  <a:gd name="T9" fmla="*/ 849 h 8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49"/>
                  <a:gd name="T17" fmla="*/ 79 w 79"/>
                  <a:gd name="T18" fmla="*/ 849 h 8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49">
                    <a:moveTo>
                      <a:pt x="0" y="849"/>
                    </a:moveTo>
                    <a:lnTo>
                      <a:pt x="0" y="44"/>
                    </a:lnTo>
                    <a:lnTo>
                      <a:pt x="79" y="0"/>
                    </a:lnTo>
                    <a:lnTo>
                      <a:pt x="79" y="794"/>
                    </a:lnTo>
                    <a:lnTo>
                      <a:pt x="0" y="8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28" name="Rectangle 902"/>
              <p:cNvSpPr>
                <a:spLocks noChangeArrowheads="1"/>
              </p:cNvSpPr>
              <p:nvPr/>
            </p:nvSpPr>
            <p:spPr bwMode="auto">
              <a:xfrm>
                <a:off x="3231" y="2806"/>
                <a:ext cx="11" cy="861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29" name="Rectangle 903"/>
              <p:cNvSpPr>
                <a:spLocks noChangeArrowheads="1"/>
              </p:cNvSpPr>
              <p:nvPr/>
            </p:nvSpPr>
            <p:spPr bwMode="auto">
              <a:xfrm>
                <a:off x="3242" y="2806"/>
                <a:ext cx="12" cy="861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0" name="Rectangle 904"/>
              <p:cNvSpPr>
                <a:spLocks noChangeArrowheads="1"/>
              </p:cNvSpPr>
              <p:nvPr/>
            </p:nvSpPr>
            <p:spPr bwMode="auto">
              <a:xfrm>
                <a:off x="3254" y="2806"/>
                <a:ext cx="11" cy="861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1" name="Rectangle 905"/>
              <p:cNvSpPr>
                <a:spLocks noChangeArrowheads="1"/>
              </p:cNvSpPr>
              <p:nvPr/>
            </p:nvSpPr>
            <p:spPr bwMode="auto">
              <a:xfrm>
                <a:off x="3265" y="2806"/>
                <a:ext cx="11" cy="861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2" name="Rectangle 906"/>
              <p:cNvSpPr>
                <a:spLocks noChangeArrowheads="1"/>
              </p:cNvSpPr>
              <p:nvPr/>
            </p:nvSpPr>
            <p:spPr bwMode="auto">
              <a:xfrm>
                <a:off x="3276" y="2806"/>
                <a:ext cx="11" cy="861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3" name="Rectangle 907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11" cy="861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4" name="Rectangle 908"/>
              <p:cNvSpPr>
                <a:spLocks noChangeArrowheads="1"/>
              </p:cNvSpPr>
              <p:nvPr/>
            </p:nvSpPr>
            <p:spPr bwMode="auto">
              <a:xfrm>
                <a:off x="3298" y="2806"/>
                <a:ext cx="23" cy="861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5" name="Freeform 909"/>
              <p:cNvSpPr>
                <a:spLocks/>
              </p:cNvSpPr>
              <p:nvPr/>
            </p:nvSpPr>
            <p:spPr bwMode="auto">
              <a:xfrm>
                <a:off x="3231" y="2806"/>
                <a:ext cx="79" cy="849"/>
              </a:xfrm>
              <a:custGeom>
                <a:avLst/>
                <a:gdLst>
                  <a:gd name="T0" fmla="*/ 0 w 79"/>
                  <a:gd name="T1" fmla="*/ 849 h 849"/>
                  <a:gd name="T2" fmla="*/ 0 w 79"/>
                  <a:gd name="T3" fmla="*/ 44 h 849"/>
                  <a:gd name="T4" fmla="*/ 79 w 79"/>
                  <a:gd name="T5" fmla="*/ 0 h 849"/>
                  <a:gd name="T6" fmla="*/ 79 w 79"/>
                  <a:gd name="T7" fmla="*/ 794 h 849"/>
                  <a:gd name="T8" fmla="*/ 0 w 79"/>
                  <a:gd name="T9" fmla="*/ 849 h 8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49"/>
                  <a:gd name="T17" fmla="*/ 79 w 79"/>
                  <a:gd name="T18" fmla="*/ 849 h 8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49">
                    <a:moveTo>
                      <a:pt x="0" y="849"/>
                    </a:moveTo>
                    <a:lnTo>
                      <a:pt x="0" y="44"/>
                    </a:lnTo>
                    <a:lnTo>
                      <a:pt x="79" y="0"/>
                    </a:lnTo>
                    <a:lnTo>
                      <a:pt x="79" y="794"/>
                    </a:lnTo>
                    <a:lnTo>
                      <a:pt x="0" y="849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36" name="Rectangle 910"/>
              <p:cNvSpPr>
                <a:spLocks noChangeArrowheads="1"/>
              </p:cNvSpPr>
              <p:nvPr/>
            </p:nvSpPr>
            <p:spPr bwMode="auto">
              <a:xfrm>
                <a:off x="3030" y="2850"/>
                <a:ext cx="11" cy="805"/>
              </a:xfrm>
              <a:prstGeom prst="rect">
                <a:avLst/>
              </a:prstGeom>
              <a:solidFill>
                <a:srgbClr val="84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7" name="Rectangle 911"/>
              <p:cNvSpPr>
                <a:spLocks noChangeArrowheads="1"/>
              </p:cNvSpPr>
              <p:nvPr/>
            </p:nvSpPr>
            <p:spPr bwMode="auto">
              <a:xfrm>
                <a:off x="3041" y="2850"/>
                <a:ext cx="11" cy="805"/>
              </a:xfrm>
              <a:prstGeom prst="rect">
                <a:avLst/>
              </a:prstGeom>
              <a:solidFill>
                <a:srgbClr val="8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8" name="Rectangle 912"/>
              <p:cNvSpPr>
                <a:spLocks noChangeArrowheads="1"/>
              </p:cNvSpPr>
              <p:nvPr/>
            </p:nvSpPr>
            <p:spPr bwMode="auto">
              <a:xfrm>
                <a:off x="3052" y="2850"/>
                <a:ext cx="11" cy="805"/>
              </a:xfrm>
              <a:prstGeom prst="rect">
                <a:avLst/>
              </a:prstGeom>
              <a:solidFill>
                <a:srgbClr val="9F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39" name="Rectangle 913"/>
              <p:cNvSpPr>
                <a:spLocks noChangeArrowheads="1"/>
              </p:cNvSpPr>
              <p:nvPr/>
            </p:nvSpPr>
            <p:spPr bwMode="auto">
              <a:xfrm>
                <a:off x="3063" y="2850"/>
                <a:ext cx="12" cy="805"/>
              </a:xfrm>
              <a:prstGeom prst="rect">
                <a:avLst/>
              </a:prstGeom>
              <a:solidFill>
                <a:srgbClr val="B5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0" name="Rectangle 914"/>
              <p:cNvSpPr>
                <a:spLocks noChangeArrowheads="1"/>
              </p:cNvSpPr>
              <p:nvPr/>
            </p:nvSpPr>
            <p:spPr bwMode="auto">
              <a:xfrm>
                <a:off x="3075" y="2850"/>
                <a:ext cx="11" cy="805"/>
              </a:xfrm>
              <a:prstGeom prst="rect">
                <a:avLst/>
              </a:prstGeom>
              <a:solidFill>
                <a:srgbClr val="CC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1" name="Rectangle 915"/>
              <p:cNvSpPr>
                <a:spLocks noChangeArrowheads="1"/>
              </p:cNvSpPr>
              <p:nvPr/>
            </p:nvSpPr>
            <p:spPr bwMode="auto">
              <a:xfrm>
                <a:off x="3086" y="2850"/>
                <a:ext cx="11" cy="805"/>
              </a:xfrm>
              <a:prstGeom prst="rect">
                <a:avLst/>
              </a:prstGeom>
              <a:solidFill>
                <a:srgbClr val="E0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2" name="Rectangle 916"/>
              <p:cNvSpPr>
                <a:spLocks noChangeArrowheads="1"/>
              </p:cNvSpPr>
              <p:nvPr/>
            </p:nvSpPr>
            <p:spPr bwMode="auto">
              <a:xfrm>
                <a:off x="3097" y="2850"/>
                <a:ext cx="11" cy="805"/>
              </a:xfrm>
              <a:prstGeom prst="rect">
                <a:avLst/>
              </a:prstGeom>
              <a:solidFill>
                <a:srgbClr val="EE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3" name="Rectangle 91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1" cy="805"/>
              </a:xfrm>
              <a:prstGeom prst="rect">
                <a:avLst/>
              </a:prstGeom>
              <a:solidFill>
                <a:srgbClr val="F8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4" name="Rectangle 918"/>
              <p:cNvSpPr>
                <a:spLocks noChangeArrowheads="1"/>
              </p:cNvSpPr>
              <p:nvPr/>
            </p:nvSpPr>
            <p:spPr bwMode="auto">
              <a:xfrm>
                <a:off x="3119" y="2850"/>
                <a:ext cx="23" cy="805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5" name="Rectangle 919"/>
              <p:cNvSpPr>
                <a:spLocks noChangeArrowheads="1"/>
              </p:cNvSpPr>
              <p:nvPr/>
            </p:nvSpPr>
            <p:spPr bwMode="auto">
              <a:xfrm>
                <a:off x="3142" y="2850"/>
                <a:ext cx="11" cy="805"/>
              </a:xfrm>
              <a:prstGeom prst="rect">
                <a:avLst/>
              </a:prstGeom>
              <a:solidFill>
                <a:srgbClr val="F8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6" name="Rectangle 920"/>
              <p:cNvSpPr>
                <a:spLocks noChangeArrowheads="1"/>
              </p:cNvSpPr>
              <p:nvPr/>
            </p:nvSpPr>
            <p:spPr bwMode="auto">
              <a:xfrm>
                <a:off x="3153" y="2850"/>
                <a:ext cx="11" cy="805"/>
              </a:xfrm>
              <a:prstGeom prst="rect">
                <a:avLst/>
              </a:prstGeom>
              <a:solidFill>
                <a:srgbClr val="EF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7" name="Rectangle 921"/>
              <p:cNvSpPr>
                <a:spLocks noChangeArrowheads="1"/>
              </p:cNvSpPr>
              <p:nvPr/>
            </p:nvSpPr>
            <p:spPr bwMode="auto">
              <a:xfrm>
                <a:off x="3164" y="2850"/>
                <a:ext cx="11" cy="805"/>
              </a:xfrm>
              <a:prstGeom prst="rect">
                <a:avLst/>
              </a:prstGeom>
              <a:solidFill>
                <a:srgbClr val="E0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8" name="Rectangle 922"/>
              <p:cNvSpPr>
                <a:spLocks noChangeArrowheads="1"/>
              </p:cNvSpPr>
              <p:nvPr/>
            </p:nvSpPr>
            <p:spPr bwMode="auto">
              <a:xfrm>
                <a:off x="3175" y="2850"/>
                <a:ext cx="11" cy="805"/>
              </a:xfrm>
              <a:prstGeom prst="rect">
                <a:avLst/>
              </a:prstGeom>
              <a:solidFill>
                <a:srgbClr val="CC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49" name="Rectangle 923"/>
              <p:cNvSpPr>
                <a:spLocks noChangeArrowheads="1"/>
              </p:cNvSpPr>
              <p:nvPr/>
            </p:nvSpPr>
            <p:spPr bwMode="auto">
              <a:xfrm>
                <a:off x="3186" y="2850"/>
                <a:ext cx="12" cy="805"/>
              </a:xfrm>
              <a:prstGeom prst="rect">
                <a:avLst/>
              </a:prstGeom>
              <a:solidFill>
                <a:srgbClr val="B5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0" name="Rectangle 924"/>
              <p:cNvSpPr>
                <a:spLocks noChangeArrowheads="1"/>
              </p:cNvSpPr>
              <p:nvPr/>
            </p:nvSpPr>
            <p:spPr bwMode="auto">
              <a:xfrm>
                <a:off x="3198" y="2850"/>
                <a:ext cx="11" cy="805"/>
              </a:xfrm>
              <a:prstGeom prst="rect">
                <a:avLst/>
              </a:prstGeom>
              <a:solidFill>
                <a:srgbClr val="9F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1" name="Rectangle 925"/>
              <p:cNvSpPr>
                <a:spLocks noChangeArrowheads="1"/>
              </p:cNvSpPr>
              <p:nvPr/>
            </p:nvSpPr>
            <p:spPr bwMode="auto">
              <a:xfrm>
                <a:off x="3209" y="2850"/>
                <a:ext cx="11" cy="805"/>
              </a:xfrm>
              <a:prstGeom prst="rect">
                <a:avLst/>
              </a:prstGeom>
              <a:solidFill>
                <a:srgbClr val="8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2" name="Rectangle 926"/>
              <p:cNvSpPr>
                <a:spLocks noChangeArrowheads="1"/>
              </p:cNvSpPr>
              <p:nvPr/>
            </p:nvSpPr>
            <p:spPr bwMode="auto">
              <a:xfrm>
                <a:off x="3220" y="2850"/>
                <a:ext cx="11" cy="805"/>
              </a:xfrm>
              <a:prstGeom prst="rect">
                <a:avLst/>
              </a:prstGeom>
              <a:solidFill>
                <a:srgbClr val="84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3" name="Rectangle 927"/>
              <p:cNvSpPr>
                <a:spLocks noChangeArrowheads="1"/>
              </p:cNvSpPr>
              <p:nvPr/>
            </p:nvSpPr>
            <p:spPr bwMode="auto">
              <a:xfrm>
                <a:off x="3030" y="2850"/>
                <a:ext cx="201" cy="805"/>
              </a:xfrm>
              <a:prstGeom prst="rect">
                <a:avLst/>
              </a:prstGeom>
              <a:noFill/>
              <a:ln w="174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4" name="Rectangle 928"/>
              <p:cNvSpPr>
                <a:spLocks noChangeArrowheads="1"/>
              </p:cNvSpPr>
              <p:nvPr/>
            </p:nvSpPr>
            <p:spPr bwMode="auto">
              <a:xfrm>
                <a:off x="3030" y="2806"/>
                <a:ext cx="11" cy="56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5" name="Rectangle 929"/>
              <p:cNvSpPr>
                <a:spLocks noChangeArrowheads="1"/>
              </p:cNvSpPr>
              <p:nvPr/>
            </p:nvSpPr>
            <p:spPr bwMode="auto">
              <a:xfrm>
                <a:off x="3041" y="2806"/>
                <a:ext cx="11" cy="56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6" name="Rectangle 930"/>
              <p:cNvSpPr>
                <a:spLocks noChangeArrowheads="1"/>
              </p:cNvSpPr>
              <p:nvPr/>
            </p:nvSpPr>
            <p:spPr bwMode="auto">
              <a:xfrm>
                <a:off x="3052" y="2806"/>
                <a:ext cx="11" cy="56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7" name="Rectangle 931"/>
              <p:cNvSpPr>
                <a:spLocks noChangeArrowheads="1"/>
              </p:cNvSpPr>
              <p:nvPr/>
            </p:nvSpPr>
            <p:spPr bwMode="auto">
              <a:xfrm>
                <a:off x="3063" y="2806"/>
                <a:ext cx="12" cy="56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8" name="Rectangle 932"/>
              <p:cNvSpPr>
                <a:spLocks noChangeArrowheads="1"/>
              </p:cNvSpPr>
              <p:nvPr/>
            </p:nvSpPr>
            <p:spPr bwMode="auto">
              <a:xfrm>
                <a:off x="3075" y="2806"/>
                <a:ext cx="11" cy="56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59" name="Rectangle 933"/>
              <p:cNvSpPr>
                <a:spLocks noChangeArrowheads="1"/>
              </p:cNvSpPr>
              <p:nvPr/>
            </p:nvSpPr>
            <p:spPr bwMode="auto">
              <a:xfrm>
                <a:off x="3086" y="2806"/>
                <a:ext cx="11" cy="56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0" name="Rectangle 934"/>
              <p:cNvSpPr>
                <a:spLocks noChangeArrowheads="1"/>
              </p:cNvSpPr>
              <p:nvPr/>
            </p:nvSpPr>
            <p:spPr bwMode="auto">
              <a:xfrm>
                <a:off x="3097" y="2806"/>
                <a:ext cx="11" cy="56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1" name="Rectangle 935"/>
              <p:cNvSpPr>
                <a:spLocks noChangeArrowheads="1"/>
              </p:cNvSpPr>
              <p:nvPr/>
            </p:nvSpPr>
            <p:spPr bwMode="auto">
              <a:xfrm>
                <a:off x="3108" y="2806"/>
                <a:ext cx="11" cy="56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2" name="Rectangle 936"/>
              <p:cNvSpPr>
                <a:spLocks noChangeArrowheads="1"/>
              </p:cNvSpPr>
              <p:nvPr/>
            </p:nvSpPr>
            <p:spPr bwMode="auto">
              <a:xfrm>
                <a:off x="3119" y="2806"/>
                <a:ext cx="12" cy="56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3" name="Rectangle 937"/>
              <p:cNvSpPr>
                <a:spLocks noChangeArrowheads="1"/>
              </p:cNvSpPr>
              <p:nvPr/>
            </p:nvSpPr>
            <p:spPr bwMode="auto">
              <a:xfrm>
                <a:off x="3131" y="2806"/>
                <a:ext cx="11" cy="56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4" name="Rectangle 938"/>
              <p:cNvSpPr>
                <a:spLocks noChangeArrowheads="1"/>
              </p:cNvSpPr>
              <p:nvPr/>
            </p:nvSpPr>
            <p:spPr bwMode="auto">
              <a:xfrm>
                <a:off x="3142" y="2806"/>
                <a:ext cx="11" cy="56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5" name="Rectangle 939"/>
              <p:cNvSpPr>
                <a:spLocks noChangeArrowheads="1"/>
              </p:cNvSpPr>
              <p:nvPr/>
            </p:nvSpPr>
            <p:spPr bwMode="auto">
              <a:xfrm>
                <a:off x="3153" y="2806"/>
                <a:ext cx="11" cy="56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6" name="Rectangle 940"/>
              <p:cNvSpPr>
                <a:spLocks noChangeArrowheads="1"/>
              </p:cNvSpPr>
              <p:nvPr/>
            </p:nvSpPr>
            <p:spPr bwMode="auto">
              <a:xfrm>
                <a:off x="3164" y="2806"/>
                <a:ext cx="11" cy="5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7" name="Rectangle 941"/>
              <p:cNvSpPr>
                <a:spLocks noChangeArrowheads="1"/>
              </p:cNvSpPr>
              <p:nvPr/>
            </p:nvSpPr>
            <p:spPr bwMode="auto">
              <a:xfrm>
                <a:off x="3175" y="2806"/>
                <a:ext cx="11" cy="56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8" name="Rectangle 942"/>
              <p:cNvSpPr>
                <a:spLocks noChangeArrowheads="1"/>
              </p:cNvSpPr>
              <p:nvPr/>
            </p:nvSpPr>
            <p:spPr bwMode="auto">
              <a:xfrm>
                <a:off x="3186" y="2806"/>
                <a:ext cx="12" cy="56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69" name="Rectangle 943"/>
              <p:cNvSpPr>
                <a:spLocks noChangeArrowheads="1"/>
              </p:cNvSpPr>
              <p:nvPr/>
            </p:nvSpPr>
            <p:spPr bwMode="auto">
              <a:xfrm>
                <a:off x="3198" y="2806"/>
                <a:ext cx="11" cy="56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0" name="Rectangle 944"/>
              <p:cNvSpPr>
                <a:spLocks noChangeArrowheads="1"/>
              </p:cNvSpPr>
              <p:nvPr/>
            </p:nvSpPr>
            <p:spPr bwMode="auto">
              <a:xfrm>
                <a:off x="3209" y="2806"/>
                <a:ext cx="11" cy="56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1" name="Rectangle 945"/>
              <p:cNvSpPr>
                <a:spLocks noChangeArrowheads="1"/>
              </p:cNvSpPr>
              <p:nvPr/>
            </p:nvSpPr>
            <p:spPr bwMode="auto">
              <a:xfrm>
                <a:off x="3220" y="2806"/>
                <a:ext cx="11" cy="56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2" name="Rectangle 946"/>
              <p:cNvSpPr>
                <a:spLocks noChangeArrowheads="1"/>
              </p:cNvSpPr>
              <p:nvPr/>
            </p:nvSpPr>
            <p:spPr bwMode="auto">
              <a:xfrm>
                <a:off x="3231" y="2806"/>
                <a:ext cx="11" cy="56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3" name="Rectangle 947"/>
              <p:cNvSpPr>
                <a:spLocks noChangeArrowheads="1"/>
              </p:cNvSpPr>
              <p:nvPr/>
            </p:nvSpPr>
            <p:spPr bwMode="auto">
              <a:xfrm>
                <a:off x="3242" y="2806"/>
                <a:ext cx="12" cy="56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4" name="Rectangle 948"/>
              <p:cNvSpPr>
                <a:spLocks noChangeArrowheads="1"/>
              </p:cNvSpPr>
              <p:nvPr/>
            </p:nvSpPr>
            <p:spPr bwMode="auto">
              <a:xfrm>
                <a:off x="3254" y="2806"/>
                <a:ext cx="11" cy="56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5" name="Rectangle 949"/>
              <p:cNvSpPr>
                <a:spLocks noChangeArrowheads="1"/>
              </p:cNvSpPr>
              <p:nvPr/>
            </p:nvSpPr>
            <p:spPr bwMode="auto">
              <a:xfrm>
                <a:off x="3265" y="2806"/>
                <a:ext cx="11" cy="56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6" name="Rectangle 950"/>
              <p:cNvSpPr>
                <a:spLocks noChangeArrowheads="1"/>
              </p:cNvSpPr>
              <p:nvPr/>
            </p:nvSpPr>
            <p:spPr bwMode="auto">
              <a:xfrm>
                <a:off x="3276" y="2806"/>
                <a:ext cx="11" cy="56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7" name="Rectangle 951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11" cy="56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8" name="Rectangle 952"/>
              <p:cNvSpPr>
                <a:spLocks noChangeArrowheads="1"/>
              </p:cNvSpPr>
              <p:nvPr/>
            </p:nvSpPr>
            <p:spPr bwMode="auto">
              <a:xfrm>
                <a:off x="3298" y="2806"/>
                <a:ext cx="23" cy="56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79" name="Freeform 953"/>
              <p:cNvSpPr>
                <a:spLocks/>
              </p:cNvSpPr>
              <p:nvPr/>
            </p:nvSpPr>
            <p:spPr bwMode="auto">
              <a:xfrm>
                <a:off x="3030" y="2806"/>
                <a:ext cx="280" cy="44"/>
              </a:xfrm>
              <a:custGeom>
                <a:avLst/>
                <a:gdLst>
                  <a:gd name="T0" fmla="*/ 201 w 280"/>
                  <a:gd name="T1" fmla="*/ 44 h 44"/>
                  <a:gd name="T2" fmla="*/ 280 w 280"/>
                  <a:gd name="T3" fmla="*/ 0 h 44"/>
                  <a:gd name="T4" fmla="*/ 67 w 280"/>
                  <a:gd name="T5" fmla="*/ 0 h 44"/>
                  <a:gd name="T6" fmla="*/ 0 w 280"/>
                  <a:gd name="T7" fmla="*/ 44 h 44"/>
                  <a:gd name="T8" fmla="*/ 201 w 280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44"/>
                  <a:gd name="T17" fmla="*/ 280 w 28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44">
                    <a:moveTo>
                      <a:pt x="201" y="44"/>
                    </a:moveTo>
                    <a:lnTo>
                      <a:pt x="280" y="0"/>
                    </a:lnTo>
                    <a:lnTo>
                      <a:pt x="67" y="0"/>
                    </a:lnTo>
                    <a:lnTo>
                      <a:pt x="0" y="44"/>
                    </a:lnTo>
                    <a:lnTo>
                      <a:pt x="201" y="44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80" name="Freeform 954"/>
              <p:cNvSpPr>
                <a:spLocks/>
              </p:cNvSpPr>
              <p:nvPr/>
            </p:nvSpPr>
            <p:spPr bwMode="auto">
              <a:xfrm>
                <a:off x="3030" y="2806"/>
                <a:ext cx="280" cy="44"/>
              </a:xfrm>
              <a:custGeom>
                <a:avLst/>
                <a:gdLst>
                  <a:gd name="T0" fmla="*/ 201 w 280"/>
                  <a:gd name="T1" fmla="*/ 44 h 44"/>
                  <a:gd name="T2" fmla="*/ 280 w 280"/>
                  <a:gd name="T3" fmla="*/ 0 h 44"/>
                  <a:gd name="T4" fmla="*/ 67 w 280"/>
                  <a:gd name="T5" fmla="*/ 0 h 44"/>
                  <a:gd name="T6" fmla="*/ 0 w 280"/>
                  <a:gd name="T7" fmla="*/ 44 h 44"/>
                  <a:gd name="T8" fmla="*/ 201 w 280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44"/>
                  <a:gd name="T17" fmla="*/ 280 w 28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44">
                    <a:moveTo>
                      <a:pt x="201" y="44"/>
                    </a:moveTo>
                    <a:lnTo>
                      <a:pt x="280" y="0"/>
                    </a:lnTo>
                    <a:lnTo>
                      <a:pt x="67" y="0"/>
                    </a:lnTo>
                    <a:lnTo>
                      <a:pt x="0" y="44"/>
                    </a:lnTo>
                    <a:lnTo>
                      <a:pt x="20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81" name="Rectangle 955"/>
              <p:cNvSpPr>
                <a:spLocks noChangeArrowheads="1"/>
              </p:cNvSpPr>
              <p:nvPr/>
            </p:nvSpPr>
            <p:spPr bwMode="auto">
              <a:xfrm>
                <a:off x="3030" y="2806"/>
                <a:ext cx="11" cy="56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2" name="Rectangle 956"/>
              <p:cNvSpPr>
                <a:spLocks noChangeArrowheads="1"/>
              </p:cNvSpPr>
              <p:nvPr/>
            </p:nvSpPr>
            <p:spPr bwMode="auto">
              <a:xfrm>
                <a:off x="3041" y="2806"/>
                <a:ext cx="11" cy="56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3" name="Rectangle 957"/>
              <p:cNvSpPr>
                <a:spLocks noChangeArrowheads="1"/>
              </p:cNvSpPr>
              <p:nvPr/>
            </p:nvSpPr>
            <p:spPr bwMode="auto">
              <a:xfrm>
                <a:off x="3052" y="2806"/>
                <a:ext cx="11" cy="56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4" name="Rectangle 958"/>
              <p:cNvSpPr>
                <a:spLocks noChangeArrowheads="1"/>
              </p:cNvSpPr>
              <p:nvPr/>
            </p:nvSpPr>
            <p:spPr bwMode="auto">
              <a:xfrm>
                <a:off x="3063" y="2806"/>
                <a:ext cx="12" cy="56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5" name="Rectangle 959"/>
              <p:cNvSpPr>
                <a:spLocks noChangeArrowheads="1"/>
              </p:cNvSpPr>
              <p:nvPr/>
            </p:nvSpPr>
            <p:spPr bwMode="auto">
              <a:xfrm>
                <a:off x="3075" y="2806"/>
                <a:ext cx="11" cy="56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6" name="Rectangle 960"/>
              <p:cNvSpPr>
                <a:spLocks noChangeArrowheads="1"/>
              </p:cNvSpPr>
              <p:nvPr/>
            </p:nvSpPr>
            <p:spPr bwMode="auto">
              <a:xfrm>
                <a:off x="3086" y="2806"/>
                <a:ext cx="11" cy="56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7" name="Rectangle 961"/>
              <p:cNvSpPr>
                <a:spLocks noChangeArrowheads="1"/>
              </p:cNvSpPr>
              <p:nvPr/>
            </p:nvSpPr>
            <p:spPr bwMode="auto">
              <a:xfrm>
                <a:off x="3097" y="2806"/>
                <a:ext cx="11" cy="56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8" name="Rectangle 962"/>
              <p:cNvSpPr>
                <a:spLocks noChangeArrowheads="1"/>
              </p:cNvSpPr>
              <p:nvPr/>
            </p:nvSpPr>
            <p:spPr bwMode="auto">
              <a:xfrm>
                <a:off x="3108" y="2806"/>
                <a:ext cx="11" cy="56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89" name="Rectangle 963"/>
              <p:cNvSpPr>
                <a:spLocks noChangeArrowheads="1"/>
              </p:cNvSpPr>
              <p:nvPr/>
            </p:nvSpPr>
            <p:spPr bwMode="auto">
              <a:xfrm>
                <a:off x="3119" y="2806"/>
                <a:ext cx="12" cy="56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0" name="Rectangle 964"/>
              <p:cNvSpPr>
                <a:spLocks noChangeArrowheads="1"/>
              </p:cNvSpPr>
              <p:nvPr/>
            </p:nvSpPr>
            <p:spPr bwMode="auto">
              <a:xfrm>
                <a:off x="3131" y="2806"/>
                <a:ext cx="11" cy="56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1" name="Rectangle 965"/>
              <p:cNvSpPr>
                <a:spLocks noChangeArrowheads="1"/>
              </p:cNvSpPr>
              <p:nvPr/>
            </p:nvSpPr>
            <p:spPr bwMode="auto">
              <a:xfrm>
                <a:off x="3142" y="2806"/>
                <a:ext cx="11" cy="56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2" name="Rectangle 966"/>
              <p:cNvSpPr>
                <a:spLocks noChangeArrowheads="1"/>
              </p:cNvSpPr>
              <p:nvPr/>
            </p:nvSpPr>
            <p:spPr bwMode="auto">
              <a:xfrm>
                <a:off x="3153" y="2806"/>
                <a:ext cx="11" cy="56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3" name="Rectangle 967"/>
              <p:cNvSpPr>
                <a:spLocks noChangeArrowheads="1"/>
              </p:cNvSpPr>
              <p:nvPr/>
            </p:nvSpPr>
            <p:spPr bwMode="auto">
              <a:xfrm>
                <a:off x="3164" y="2806"/>
                <a:ext cx="11" cy="56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4" name="Rectangle 968"/>
              <p:cNvSpPr>
                <a:spLocks noChangeArrowheads="1"/>
              </p:cNvSpPr>
              <p:nvPr/>
            </p:nvSpPr>
            <p:spPr bwMode="auto">
              <a:xfrm>
                <a:off x="3175" y="2806"/>
                <a:ext cx="11" cy="56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5" name="Rectangle 969"/>
              <p:cNvSpPr>
                <a:spLocks noChangeArrowheads="1"/>
              </p:cNvSpPr>
              <p:nvPr/>
            </p:nvSpPr>
            <p:spPr bwMode="auto">
              <a:xfrm>
                <a:off x="3186" y="2806"/>
                <a:ext cx="12" cy="56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6" name="Rectangle 970"/>
              <p:cNvSpPr>
                <a:spLocks noChangeArrowheads="1"/>
              </p:cNvSpPr>
              <p:nvPr/>
            </p:nvSpPr>
            <p:spPr bwMode="auto">
              <a:xfrm>
                <a:off x="3198" y="2806"/>
                <a:ext cx="11" cy="56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7" name="Rectangle 971"/>
              <p:cNvSpPr>
                <a:spLocks noChangeArrowheads="1"/>
              </p:cNvSpPr>
              <p:nvPr/>
            </p:nvSpPr>
            <p:spPr bwMode="auto">
              <a:xfrm>
                <a:off x="3209" y="2806"/>
                <a:ext cx="11" cy="56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8" name="Rectangle 972"/>
              <p:cNvSpPr>
                <a:spLocks noChangeArrowheads="1"/>
              </p:cNvSpPr>
              <p:nvPr/>
            </p:nvSpPr>
            <p:spPr bwMode="auto">
              <a:xfrm>
                <a:off x="3220" y="2806"/>
                <a:ext cx="11" cy="56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399" name="Rectangle 973"/>
              <p:cNvSpPr>
                <a:spLocks noChangeArrowheads="1"/>
              </p:cNvSpPr>
              <p:nvPr/>
            </p:nvSpPr>
            <p:spPr bwMode="auto">
              <a:xfrm>
                <a:off x="3231" y="2806"/>
                <a:ext cx="11" cy="56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0" name="Rectangle 974"/>
              <p:cNvSpPr>
                <a:spLocks noChangeArrowheads="1"/>
              </p:cNvSpPr>
              <p:nvPr/>
            </p:nvSpPr>
            <p:spPr bwMode="auto">
              <a:xfrm>
                <a:off x="3242" y="2806"/>
                <a:ext cx="12" cy="56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1" name="Rectangle 975"/>
              <p:cNvSpPr>
                <a:spLocks noChangeArrowheads="1"/>
              </p:cNvSpPr>
              <p:nvPr/>
            </p:nvSpPr>
            <p:spPr bwMode="auto">
              <a:xfrm>
                <a:off x="3254" y="2806"/>
                <a:ext cx="11" cy="56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2" name="Rectangle 976"/>
              <p:cNvSpPr>
                <a:spLocks noChangeArrowheads="1"/>
              </p:cNvSpPr>
              <p:nvPr/>
            </p:nvSpPr>
            <p:spPr bwMode="auto">
              <a:xfrm>
                <a:off x="3265" y="2806"/>
                <a:ext cx="11" cy="56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3" name="Rectangle 977"/>
              <p:cNvSpPr>
                <a:spLocks noChangeArrowheads="1"/>
              </p:cNvSpPr>
              <p:nvPr/>
            </p:nvSpPr>
            <p:spPr bwMode="auto">
              <a:xfrm>
                <a:off x="3276" y="2806"/>
                <a:ext cx="11" cy="56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4" name="Rectangle 978"/>
              <p:cNvSpPr>
                <a:spLocks noChangeArrowheads="1"/>
              </p:cNvSpPr>
              <p:nvPr/>
            </p:nvSpPr>
            <p:spPr bwMode="auto">
              <a:xfrm>
                <a:off x="3287" y="2806"/>
                <a:ext cx="11" cy="56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5" name="Rectangle 979"/>
              <p:cNvSpPr>
                <a:spLocks noChangeArrowheads="1"/>
              </p:cNvSpPr>
              <p:nvPr/>
            </p:nvSpPr>
            <p:spPr bwMode="auto">
              <a:xfrm>
                <a:off x="3298" y="2806"/>
                <a:ext cx="23" cy="56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6" name="Freeform 980"/>
              <p:cNvSpPr>
                <a:spLocks/>
              </p:cNvSpPr>
              <p:nvPr/>
            </p:nvSpPr>
            <p:spPr bwMode="auto">
              <a:xfrm>
                <a:off x="3030" y="2806"/>
                <a:ext cx="280" cy="44"/>
              </a:xfrm>
              <a:custGeom>
                <a:avLst/>
                <a:gdLst>
                  <a:gd name="T0" fmla="*/ 201 w 280"/>
                  <a:gd name="T1" fmla="*/ 44 h 44"/>
                  <a:gd name="T2" fmla="*/ 280 w 280"/>
                  <a:gd name="T3" fmla="*/ 0 h 44"/>
                  <a:gd name="T4" fmla="*/ 67 w 280"/>
                  <a:gd name="T5" fmla="*/ 0 h 44"/>
                  <a:gd name="T6" fmla="*/ 0 w 280"/>
                  <a:gd name="T7" fmla="*/ 44 h 44"/>
                  <a:gd name="T8" fmla="*/ 201 w 280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"/>
                  <a:gd name="T16" fmla="*/ 0 h 44"/>
                  <a:gd name="T17" fmla="*/ 280 w 28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" h="44">
                    <a:moveTo>
                      <a:pt x="201" y="44"/>
                    </a:moveTo>
                    <a:lnTo>
                      <a:pt x="280" y="0"/>
                    </a:lnTo>
                    <a:lnTo>
                      <a:pt x="67" y="0"/>
                    </a:lnTo>
                    <a:lnTo>
                      <a:pt x="0" y="44"/>
                    </a:lnTo>
                    <a:lnTo>
                      <a:pt x="201" y="44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07" name="Rectangle 981"/>
              <p:cNvSpPr>
                <a:spLocks noChangeArrowheads="1"/>
              </p:cNvSpPr>
              <p:nvPr/>
            </p:nvSpPr>
            <p:spPr bwMode="auto">
              <a:xfrm>
                <a:off x="3746" y="1788"/>
                <a:ext cx="11" cy="1879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8" name="Rectangle 982"/>
              <p:cNvSpPr>
                <a:spLocks noChangeArrowheads="1"/>
              </p:cNvSpPr>
              <p:nvPr/>
            </p:nvSpPr>
            <p:spPr bwMode="auto">
              <a:xfrm>
                <a:off x="3757" y="1788"/>
                <a:ext cx="12" cy="1879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09" name="Rectangle 983"/>
              <p:cNvSpPr>
                <a:spLocks noChangeArrowheads="1"/>
              </p:cNvSpPr>
              <p:nvPr/>
            </p:nvSpPr>
            <p:spPr bwMode="auto">
              <a:xfrm>
                <a:off x="3769" y="1788"/>
                <a:ext cx="11" cy="1879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0" name="Rectangle 984"/>
              <p:cNvSpPr>
                <a:spLocks noChangeArrowheads="1"/>
              </p:cNvSpPr>
              <p:nvPr/>
            </p:nvSpPr>
            <p:spPr bwMode="auto">
              <a:xfrm>
                <a:off x="3780" y="1788"/>
                <a:ext cx="11" cy="187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1" name="Rectangle 985"/>
              <p:cNvSpPr>
                <a:spLocks noChangeArrowheads="1"/>
              </p:cNvSpPr>
              <p:nvPr/>
            </p:nvSpPr>
            <p:spPr bwMode="auto">
              <a:xfrm>
                <a:off x="3791" y="1788"/>
                <a:ext cx="11" cy="1879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2" name="Rectangle 986"/>
              <p:cNvSpPr>
                <a:spLocks noChangeArrowheads="1"/>
              </p:cNvSpPr>
              <p:nvPr/>
            </p:nvSpPr>
            <p:spPr bwMode="auto">
              <a:xfrm>
                <a:off x="3802" y="1788"/>
                <a:ext cx="11" cy="1879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3" name="Rectangle 987"/>
              <p:cNvSpPr>
                <a:spLocks noChangeArrowheads="1"/>
              </p:cNvSpPr>
              <p:nvPr/>
            </p:nvSpPr>
            <p:spPr bwMode="auto">
              <a:xfrm>
                <a:off x="3813" y="1788"/>
                <a:ext cx="23" cy="1879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4" name="Freeform 988"/>
              <p:cNvSpPr>
                <a:spLocks/>
              </p:cNvSpPr>
              <p:nvPr/>
            </p:nvSpPr>
            <p:spPr bwMode="auto">
              <a:xfrm>
                <a:off x="3746" y="1788"/>
                <a:ext cx="78" cy="1867"/>
              </a:xfrm>
              <a:custGeom>
                <a:avLst/>
                <a:gdLst>
                  <a:gd name="T0" fmla="*/ 0 w 78"/>
                  <a:gd name="T1" fmla="*/ 1867 h 1867"/>
                  <a:gd name="T2" fmla="*/ 0 w 78"/>
                  <a:gd name="T3" fmla="*/ 56 h 1867"/>
                  <a:gd name="T4" fmla="*/ 78 w 78"/>
                  <a:gd name="T5" fmla="*/ 0 h 1867"/>
                  <a:gd name="T6" fmla="*/ 78 w 78"/>
                  <a:gd name="T7" fmla="*/ 1812 h 1867"/>
                  <a:gd name="T8" fmla="*/ 0 w 78"/>
                  <a:gd name="T9" fmla="*/ 1867 h 1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867"/>
                  <a:gd name="T17" fmla="*/ 78 w 78"/>
                  <a:gd name="T18" fmla="*/ 1867 h 18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867">
                    <a:moveTo>
                      <a:pt x="0" y="1867"/>
                    </a:moveTo>
                    <a:lnTo>
                      <a:pt x="0" y="56"/>
                    </a:lnTo>
                    <a:lnTo>
                      <a:pt x="78" y="0"/>
                    </a:lnTo>
                    <a:lnTo>
                      <a:pt x="78" y="1812"/>
                    </a:lnTo>
                    <a:lnTo>
                      <a:pt x="0" y="1867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15" name="Freeform 989"/>
              <p:cNvSpPr>
                <a:spLocks/>
              </p:cNvSpPr>
              <p:nvPr/>
            </p:nvSpPr>
            <p:spPr bwMode="auto">
              <a:xfrm>
                <a:off x="3746" y="1788"/>
                <a:ext cx="78" cy="1867"/>
              </a:xfrm>
              <a:custGeom>
                <a:avLst/>
                <a:gdLst>
                  <a:gd name="T0" fmla="*/ 0 w 78"/>
                  <a:gd name="T1" fmla="*/ 1867 h 1867"/>
                  <a:gd name="T2" fmla="*/ 0 w 78"/>
                  <a:gd name="T3" fmla="*/ 56 h 1867"/>
                  <a:gd name="T4" fmla="*/ 78 w 78"/>
                  <a:gd name="T5" fmla="*/ 0 h 1867"/>
                  <a:gd name="T6" fmla="*/ 78 w 78"/>
                  <a:gd name="T7" fmla="*/ 1812 h 1867"/>
                  <a:gd name="T8" fmla="*/ 0 w 78"/>
                  <a:gd name="T9" fmla="*/ 1867 h 1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867"/>
                  <a:gd name="T17" fmla="*/ 78 w 78"/>
                  <a:gd name="T18" fmla="*/ 1867 h 18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867">
                    <a:moveTo>
                      <a:pt x="0" y="1867"/>
                    </a:moveTo>
                    <a:lnTo>
                      <a:pt x="0" y="56"/>
                    </a:lnTo>
                    <a:lnTo>
                      <a:pt x="78" y="0"/>
                    </a:lnTo>
                    <a:lnTo>
                      <a:pt x="78" y="1812"/>
                    </a:lnTo>
                    <a:lnTo>
                      <a:pt x="0" y="18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16" name="Rectangle 990"/>
              <p:cNvSpPr>
                <a:spLocks noChangeArrowheads="1"/>
              </p:cNvSpPr>
              <p:nvPr/>
            </p:nvSpPr>
            <p:spPr bwMode="auto">
              <a:xfrm>
                <a:off x="3746" y="1788"/>
                <a:ext cx="11" cy="1879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7" name="Rectangle 991"/>
              <p:cNvSpPr>
                <a:spLocks noChangeArrowheads="1"/>
              </p:cNvSpPr>
              <p:nvPr/>
            </p:nvSpPr>
            <p:spPr bwMode="auto">
              <a:xfrm>
                <a:off x="3757" y="1788"/>
                <a:ext cx="12" cy="1879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8" name="Rectangle 992"/>
              <p:cNvSpPr>
                <a:spLocks noChangeArrowheads="1"/>
              </p:cNvSpPr>
              <p:nvPr/>
            </p:nvSpPr>
            <p:spPr bwMode="auto">
              <a:xfrm>
                <a:off x="3769" y="1788"/>
                <a:ext cx="11" cy="1879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19" name="Rectangle 993"/>
              <p:cNvSpPr>
                <a:spLocks noChangeArrowheads="1"/>
              </p:cNvSpPr>
              <p:nvPr/>
            </p:nvSpPr>
            <p:spPr bwMode="auto">
              <a:xfrm>
                <a:off x="3780" y="1788"/>
                <a:ext cx="11" cy="187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0" name="Rectangle 994"/>
              <p:cNvSpPr>
                <a:spLocks noChangeArrowheads="1"/>
              </p:cNvSpPr>
              <p:nvPr/>
            </p:nvSpPr>
            <p:spPr bwMode="auto">
              <a:xfrm>
                <a:off x="3791" y="1788"/>
                <a:ext cx="11" cy="1879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1" name="Rectangle 995"/>
              <p:cNvSpPr>
                <a:spLocks noChangeArrowheads="1"/>
              </p:cNvSpPr>
              <p:nvPr/>
            </p:nvSpPr>
            <p:spPr bwMode="auto">
              <a:xfrm>
                <a:off x="3802" y="1788"/>
                <a:ext cx="11" cy="1879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2" name="Rectangle 996"/>
              <p:cNvSpPr>
                <a:spLocks noChangeArrowheads="1"/>
              </p:cNvSpPr>
              <p:nvPr/>
            </p:nvSpPr>
            <p:spPr bwMode="auto">
              <a:xfrm>
                <a:off x="3813" y="1788"/>
                <a:ext cx="23" cy="1879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3" name="Freeform 997"/>
              <p:cNvSpPr>
                <a:spLocks/>
              </p:cNvSpPr>
              <p:nvPr/>
            </p:nvSpPr>
            <p:spPr bwMode="auto">
              <a:xfrm>
                <a:off x="3746" y="1788"/>
                <a:ext cx="78" cy="1867"/>
              </a:xfrm>
              <a:custGeom>
                <a:avLst/>
                <a:gdLst>
                  <a:gd name="T0" fmla="*/ 0 w 78"/>
                  <a:gd name="T1" fmla="*/ 1867 h 1867"/>
                  <a:gd name="T2" fmla="*/ 0 w 78"/>
                  <a:gd name="T3" fmla="*/ 56 h 1867"/>
                  <a:gd name="T4" fmla="*/ 78 w 78"/>
                  <a:gd name="T5" fmla="*/ 0 h 1867"/>
                  <a:gd name="T6" fmla="*/ 78 w 78"/>
                  <a:gd name="T7" fmla="*/ 1812 h 1867"/>
                  <a:gd name="T8" fmla="*/ 0 w 78"/>
                  <a:gd name="T9" fmla="*/ 1867 h 1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867"/>
                  <a:gd name="T17" fmla="*/ 78 w 78"/>
                  <a:gd name="T18" fmla="*/ 1867 h 18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867">
                    <a:moveTo>
                      <a:pt x="0" y="1867"/>
                    </a:moveTo>
                    <a:lnTo>
                      <a:pt x="0" y="56"/>
                    </a:lnTo>
                    <a:lnTo>
                      <a:pt x="78" y="0"/>
                    </a:lnTo>
                    <a:lnTo>
                      <a:pt x="78" y="1812"/>
                    </a:lnTo>
                    <a:lnTo>
                      <a:pt x="0" y="1867"/>
                    </a:lnTo>
                    <a:close/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24" name="Rectangle 998"/>
              <p:cNvSpPr>
                <a:spLocks noChangeArrowheads="1"/>
              </p:cNvSpPr>
              <p:nvPr/>
            </p:nvSpPr>
            <p:spPr bwMode="auto">
              <a:xfrm>
                <a:off x="3545" y="1844"/>
                <a:ext cx="11" cy="1811"/>
              </a:xfrm>
              <a:prstGeom prst="rect">
                <a:avLst/>
              </a:prstGeom>
              <a:solidFill>
                <a:srgbClr val="1C1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5" name="Rectangle 999"/>
              <p:cNvSpPr>
                <a:spLocks noChangeArrowheads="1"/>
              </p:cNvSpPr>
              <p:nvPr/>
            </p:nvSpPr>
            <p:spPr bwMode="auto">
              <a:xfrm>
                <a:off x="3556" y="1844"/>
                <a:ext cx="11" cy="1811"/>
              </a:xfrm>
              <a:prstGeom prst="rect">
                <a:avLst/>
              </a:prstGeom>
              <a:solidFill>
                <a:srgbClr val="4D4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6" name="Rectangle 1000"/>
              <p:cNvSpPr>
                <a:spLocks noChangeArrowheads="1"/>
              </p:cNvSpPr>
              <p:nvPr/>
            </p:nvSpPr>
            <p:spPr bwMode="auto">
              <a:xfrm>
                <a:off x="3567" y="1844"/>
                <a:ext cx="11" cy="1811"/>
              </a:xfrm>
              <a:prstGeom prst="rect">
                <a:avLst/>
              </a:prstGeom>
              <a:solidFill>
                <a:srgbClr val="727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7" name="Rectangle 1001"/>
              <p:cNvSpPr>
                <a:spLocks noChangeArrowheads="1"/>
              </p:cNvSpPr>
              <p:nvPr/>
            </p:nvSpPr>
            <p:spPr bwMode="auto">
              <a:xfrm>
                <a:off x="3578" y="1844"/>
                <a:ext cx="11" cy="1811"/>
              </a:xfrm>
              <a:prstGeom prst="rect">
                <a:avLst/>
              </a:prstGeom>
              <a:solidFill>
                <a:srgbClr val="979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8" name="Rectangle 1002"/>
              <p:cNvSpPr>
                <a:spLocks noChangeArrowheads="1"/>
              </p:cNvSpPr>
              <p:nvPr/>
            </p:nvSpPr>
            <p:spPr bwMode="auto">
              <a:xfrm>
                <a:off x="3589" y="1844"/>
                <a:ext cx="12" cy="1811"/>
              </a:xfrm>
              <a:prstGeom prst="rect">
                <a:avLst/>
              </a:prstGeom>
              <a:solidFill>
                <a:srgbClr val="BA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29" name="Rectangle 1003"/>
              <p:cNvSpPr>
                <a:spLocks noChangeArrowheads="1"/>
              </p:cNvSpPr>
              <p:nvPr/>
            </p:nvSpPr>
            <p:spPr bwMode="auto">
              <a:xfrm>
                <a:off x="3601" y="1844"/>
                <a:ext cx="11" cy="1811"/>
              </a:xfrm>
              <a:prstGeom prst="rect">
                <a:avLst/>
              </a:prstGeom>
              <a:solidFill>
                <a:srgbClr val="D5D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30" name="Rectangle 1004"/>
              <p:cNvSpPr>
                <a:spLocks noChangeArrowheads="1"/>
              </p:cNvSpPr>
              <p:nvPr/>
            </p:nvSpPr>
            <p:spPr bwMode="auto">
              <a:xfrm>
                <a:off x="3612" y="1844"/>
                <a:ext cx="11" cy="1811"/>
              </a:xfrm>
              <a:prstGeom prst="rect">
                <a:avLst/>
              </a:prstGeom>
              <a:solidFill>
                <a:srgbClr val="E9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31" name="Rectangle 1005"/>
              <p:cNvSpPr>
                <a:spLocks noChangeArrowheads="1"/>
              </p:cNvSpPr>
              <p:nvPr/>
            </p:nvSpPr>
            <p:spPr bwMode="auto">
              <a:xfrm>
                <a:off x="3623" y="1844"/>
                <a:ext cx="11" cy="1811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32" name="Rectangle 1006"/>
              <p:cNvSpPr>
                <a:spLocks noChangeArrowheads="1"/>
              </p:cNvSpPr>
              <p:nvPr/>
            </p:nvSpPr>
            <p:spPr bwMode="auto">
              <a:xfrm>
                <a:off x="3634" y="1844"/>
                <a:ext cx="23" cy="1811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33" name="Rectangle 1007"/>
              <p:cNvSpPr>
                <a:spLocks noChangeArrowheads="1"/>
              </p:cNvSpPr>
              <p:nvPr/>
            </p:nvSpPr>
            <p:spPr bwMode="auto">
              <a:xfrm>
                <a:off x="3657" y="1844"/>
                <a:ext cx="11" cy="1811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0434" name="Rectangle 1008"/>
              <p:cNvSpPr>
                <a:spLocks noChangeArrowheads="1"/>
              </p:cNvSpPr>
              <p:nvPr/>
            </p:nvSpPr>
            <p:spPr bwMode="auto">
              <a:xfrm>
                <a:off x="3668" y="1844"/>
                <a:ext cx="11" cy="1811"/>
              </a:xfrm>
              <a:prstGeom prst="rect">
                <a:avLst/>
              </a:prstGeom>
              <a:solidFill>
                <a:srgbClr val="E9E9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00044" name="Rectangle 1009"/>
            <p:cNvSpPr>
              <a:spLocks noChangeArrowheads="1"/>
            </p:cNvSpPr>
            <p:nvPr/>
          </p:nvSpPr>
          <p:spPr bwMode="auto">
            <a:xfrm>
              <a:off x="3679" y="1844"/>
              <a:ext cx="11" cy="1811"/>
            </a:xfrm>
            <a:prstGeom prst="rect">
              <a:avLst/>
            </a:prstGeom>
            <a:solidFill>
              <a:srgbClr val="D6D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45" name="Rectangle 1010"/>
            <p:cNvSpPr>
              <a:spLocks noChangeArrowheads="1"/>
            </p:cNvSpPr>
            <p:nvPr/>
          </p:nvSpPr>
          <p:spPr bwMode="auto">
            <a:xfrm>
              <a:off x="3690" y="1844"/>
              <a:ext cx="11" cy="1811"/>
            </a:xfrm>
            <a:prstGeom prst="rect">
              <a:avLst/>
            </a:prstGeom>
            <a:solidFill>
              <a:srgbClr val="BAB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46" name="Rectangle 1011"/>
            <p:cNvSpPr>
              <a:spLocks noChangeArrowheads="1"/>
            </p:cNvSpPr>
            <p:nvPr/>
          </p:nvSpPr>
          <p:spPr bwMode="auto">
            <a:xfrm>
              <a:off x="3701" y="1844"/>
              <a:ext cx="12" cy="1811"/>
            </a:xfrm>
            <a:prstGeom prst="rect">
              <a:avLst/>
            </a:prstGeom>
            <a:solidFill>
              <a:srgbClr val="979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47" name="Rectangle 1012"/>
            <p:cNvSpPr>
              <a:spLocks noChangeArrowheads="1"/>
            </p:cNvSpPr>
            <p:nvPr/>
          </p:nvSpPr>
          <p:spPr bwMode="auto">
            <a:xfrm>
              <a:off x="3713" y="1844"/>
              <a:ext cx="11" cy="1811"/>
            </a:xfrm>
            <a:prstGeom prst="rect">
              <a:avLst/>
            </a:prstGeom>
            <a:solidFill>
              <a:srgbClr val="727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48" name="Rectangle 1013"/>
            <p:cNvSpPr>
              <a:spLocks noChangeArrowheads="1"/>
            </p:cNvSpPr>
            <p:nvPr/>
          </p:nvSpPr>
          <p:spPr bwMode="auto">
            <a:xfrm>
              <a:off x="3724" y="1844"/>
              <a:ext cx="11" cy="1811"/>
            </a:xfrm>
            <a:prstGeom prst="rect">
              <a:avLst/>
            </a:prstGeom>
            <a:solidFill>
              <a:srgbClr val="4D4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49" name="Rectangle 1014"/>
            <p:cNvSpPr>
              <a:spLocks noChangeArrowheads="1"/>
            </p:cNvSpPr>
            <p:nvPr/>
          </p:nvSpPr>
          <p:spPr bwMode="auto">
            <a:xfrm>
              <a:off x="3735" y="1844"/>
              <a:ext cx="11" cy="1811"/>
            </a:xfrm>
            <a:prstGeom prst="rect">
              <a:avLst/>
            </a:prstGeom>
            <a:solidFill>
              <a:srgbClr val="1C1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0" name="Rectangle 1015"/>
            <p:cNvSpPr>
              <a:spLocks noChangeArrowheads="1"/>
            </p:cNvSpPr>
            <p:nvPr/>
          </p:nvSpPr>
          <p:spPr bwMode="auto">
            <a:xfrm>
              <a:off x="3545" y="1844"/>
              <a:ext cx="201" cy="1811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1" name="Rectangle 1016"/>
            <p:cNvSpPr>
              <a:spLocks noChangeArrowheads="1"/>
            </p:cNvSpPr>
            <p:nvPr/>
          </p:nvSpPr>
          <p:spPr bwMode="auto">
            <a:xfrm>
              <a:off x="3545" y="1788"/>
              <a:ext cx="11" cy="67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2" name="Rectangle 1017"/>
            <p:cNvSpPr>
              <a:spLocks noChangeArrowheads="1"/>
            </p:cNvSpPr>
            <p:nvPr/>
          </p:nvSpPr>
          <p:spPr bwMode="auto">
            <a:xfrm>
              <a:off x="3556" y="1788"/>
              <a:ext cx="11" cy="67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3" name="Rectangle 1018"/>
            <p:cNvSpPr>
              <a:spLocks noChangeArrowheads="1"/>
            </p:cNvSpPr>
            <p:nvPr/>
          </p:nvSpPr>
          <p:spPr bwMode="auto">
            <a:xfrm>
              <a:off x="3567" y="1788"/>
              <a:ext cx="11" cy="67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4" name="Rectangle 1019"/>
            <p:cNvSpPr>
              <a:spLocks noChangeArrowheads="1"/>
            </p:cNvSpPr>
            <p:nvPr/>
          </p:nvSpPr>
          <p:spPr bwMode="auto">
            <a:xfrm>
              <a:off x="3578" y="1788"/>
              <a:ext cx="11" cy="67"/>
            </a:xfrm>
            <a:prstGeom prst="rect">
              <a:avLst/>
            </a:prstGeom>
            <a:solidFill>
              <a:srgbClr val="56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5" name="Rectangle 1020"/>
            <p:cNvSpPr>
              <a:spLocks noChangeArrowheads="1"/>
            </p:cNvSpPr>
            <p:nvPr/>
          </p:nvSpPr>
          <p:spPr bwMode="auto">
            <a:xfrm>
              <a:off x="3589" y="1788"/>
              <a:ext cx="12" cy="67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6" name="Rectangle 1021"/>
            <p:cNvSpPr>
              <a:spLocks noChangeArrowheads="1"/>
            </p:cNvSpPr>
            <p:nvPr/>
          </p:nvSpPr>
          <p:spPr bwMode="auto">
            <a:xfrm>
              <a:off x="3601" y="1788"/>
              <a:ext cx="11" cy="67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7" name="Rectangle 1022"/>
            <p:cNvSpPr>
              <a:spLocks noChangeArrowheads="1"/>
            </p:cNvSpPr>
            <p:nvPr/>
          </p:nvSpPr>
          <p:spPr bwMode="auto">
            <a:xfrm>
              <a:off x="3612" y="1788"/>
              <a:ext cx="11" cy="67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8" name="Rectangle 1023"/>
            <p:cNvSpPr>
              <a:spLocks noChangeArrowheads="1"/>
            </p:cNvSpPr>
            <p:nvPr/>
          </p:nvSpPr>
          <p:spPr bwMode="auto">
            <a:xfrm>
              <a:off x="3623" y="1788"/>
              <a:ext cx="11" cy="67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59" name="Rectangle 1024"/>
            <p:cNvSpPr>
              <a:spLocks noChangeArrowheads="1"/>
            </p:cNvSpPr>
            <p:nvPr/>
          </p:nvSpPr>
          <p:spPr bwMode="auto">
            <a:xfrm>
              <a:off x="3634" y="1788"/>
              <a:ext cx="11" cy="67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0" name="Rectangle 1025"/>
            <p:cNvSpPr>
              <a:spLocks noChangeArrowheads="1"/>
            </p:cNvSpPr>
            <p:nvPr/>
          </p:nvSpPr>
          <p:spPr bwMode="auto">
            <a:xfrm>
              <a:off x="3645" y="1788"/>
              <a:ext cx="12" cy="67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1" name="Rectangle 1026"/>
            <p:cNvSpPr>
              <a:spLocks noChangeArrowheads="1"/>
            </p:cNvSpPr>
            <p:nvPr/>
          </p:nvSpPr>
          <p:spPr bwMode="auto">
            <a:xfrm>
              <a:off x="3657" y="1788"/>
              <a:ext cx="11" cy="67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2" name="Rectangle 1027"/>
            <p:cNvSpPr>
              <a:spLocks noChangeArrowheads="1"/>
            </p:cNvSpPr>
            <p:nvPr/>
          </p:nvSpPr>
          <p:spPr bwMode="auto">
            <a:xfrm>
              <a:off x="3668" y="1788"/>
              <a:ext cx="11" cy="67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3" name="Rectangle 1028"/>
            <p:cNvSpPr>
              <a:spLocks noChangeArrowheads="1"/>
            </p:cNvSpPr>
            <p:nvPr/>
          </p:nvSpPr>
          <p:spPr bwMode="auto">
            <a:xfrm>
              <a:off x="3679" y="1788"/>
              <a:ext cx="11" cy="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4" name="Rectangle 1029"/>
            <p:cNvSpPr>
              <a:spLocks noChangeArrowheads="1"/>
            </p:cNvSpPr>
            <p:nvPr/>
          </p:nvSpPr>
          <p:spPr bwMode="auto">
            <a:xfrm>
              <a:off x="3690" y="1788"/>
              <a:ext cx="11" cy="67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5" name="Rectangle 1030"/>
            <p:cNvSpPr>
              <a:spLocks noChangeArrowheads="1"/>
            </p:cNvSpPr>
            <p:nvPr/>
          </p:nvSpPr>
          <p:spPr bwMode="auto">
            <a:xfrm>
              <a:off x="3701" y="1788"/>
              <a:ext cx="12" cy="67"/>
            </a:xfrm>
            <a:prstGeom prst="rect">
              <a:avLst/>
            </a:prstGeom>
            <a:solidFill>
              <a:srgbClr val="B9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6" name="Rectangle 1031"/>
            <p:cNvSpPr>
              <a:spLocks noChangeArrowheads="1"/>
            </p:cNvSpPr>
            <p:nvPr/>
          </p:nvSpPr>
          <p:spPr bwMode="auto">
            <a:xfrm>
              <a:off x="3713" y="1788"/>
              <a:ext cx="11" cy="67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7" name="Rectangle 1032"/>
            <p:cNvSpPr>
              <a:spLocks noChangeArrowheads="1"/>
            </p:cNvSpPr>
            <p:nvPr/>
          </p:nvSpPr>
          <p:spPr bwMode="auto">
            <a:xfrm>
              <a:off x="3724" y="1788"/>
              <a:ext cx="11" cy="67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8" name="Rectangle 1033"/>
            <p:cNvSpPr>
              <a:spLocks noChangeArrowheads="1"/>
            </p:cNvSpPr>
            <p:nvPr/>
          </p:nvSpPr>
          <p:spPr bwMode="auto">
            <a:xfrm>
              <a:off x="3735" y="1788"/>
              <a:ext cx="11" cy="67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69" name="Rectangle 1034"/>
            <p:cNvSpPr>
              <a:spLocks noChangeArrowheads="1"/>
            </p:cNvSpPr>
            <p:nvPr/>
          </p:nvSpPr>
          <p:spPr bwMode="auto">
            <a:xfrm>
              <a:off x="3746" y="1788"/>
              <a:ext cx="11" cy="67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0" name="Rectangle 1035"/>
            <p:cNvSpPr>
              <a:spLocks noChangeArrowheads="1"/>
            </p:cNvSpPr>
            <p:nvPr/>
          </p:nvSpPr>
          <p:spPr bwMode="auto">
            <a:xfrm>
              <a:off x="3757" y="1788"/>
              <a:ext cx="12" cy="67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1" name="Rectangle 1036"/>
            <p:cNvSpPr>
              <a:spLocks noChangeArrowheads="1"/>
            </p:cNvSpPr>
            <p:nvPr/>
          </p:nvSpPr>
          <p:spPr bwMode="auto">
            <a:xfrm>
              <a:off x="3769" y="1788"/>
              <a:ext cx="11" cy="67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2" name="Rectangle 1037"/>
            <p:cNvSpPr>
              <a:spLocks noChangeArrowheads="1"/>
            </p:cNvSpPr>
            <p:nvPr/>
          </p:nvSpPr>
          <p:spPr bwMode="auto">
            <a:xfrm>
              <a:off x="3780" y="1788"/>
              <a:ext cx="11" cy="67"/>
            </a:xfrm>
            <a:prstGeom prst="rect">
              <a:avLst/>
            </a:prstGeom>
            <a:solidFill>
              <a:srgbClr val="575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3" name="Rectangle 1038"/>
            <p:cNvSpPr>
              <a:spLocks noChangeArrowheads="1"/>
            </p:cNvSpPr>
            <p:nvPr/>
          </p:nvSpPr>
          <p:spPr bwMode="auto">
            <a:xfrm>
              <a:off x="3791" y="1788"/>
              <a:ext cx="11" cy="67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4" name="Rectangle 1039"/>
            <p:cNvSpPr>
              <a:spLocks noChangeArrowheads="1"/>
            </p:cNvSpPr>
            <p:nvPr/>
          </p:nvSpPr>
          <p:spPr bwMode="auto">
            <a:xfrm>
              <a:off x="3802" y="1788"/>
              <a:ext cx="11" cy="67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5" name="Rectangle 1040"/>
            <p:cNvSpPr>
              <a:spLocks noChangeArrowheads="1"/>
            </p:cNvSpPr>
            <p:nvPr/>
          </p:nvSpPr>
          <p:spPr bwMode="auto">
            <a:xfrm>
              <a:off x="3813" y="1788"/>
              <a:ext cx="23" cy="67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6" name="Freeform 1041"/>
            <p:cNvSpPr>
              <a:spLocks/>
            </p:cNvSpPr>
            <p:nvPr/>
          </p:nvSpPr>
          <p:spPr bwMode="auto">
            <a:xfrm>
              <a:off x="3545" y="1788"/>
              <a:ext cx="279" cy="56"/>
            </a:xfrm>
            <a:custGeom>
              <a:avLst/>
              <a:gdLst>
                <a:gd name="T0" fmla="*/ 201 w 279"/>
                <a:gd name="T1" fmla="*/ 56 h 56"/>
                <a:gd name="T2" fmla="*/ 279 w 279"/>
                <a:gd name="T3" fmla="*/ 0 h 56"/>
                <a:gd name="T4" fmla="*/ 67 w 279"/>
                <a:gd name="T5" fmla="*/ 0 h 56"/>
                <a:gd name="T6" fmla="*/ 0 w 279"/>
                <a:gd name="T7" fmla="*/ 56 h 56"/>
                <a:gd name="T8" fmla="*/ 201 w 279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56"/>
                <a:gd name="T17" fmla="*/ 279 w 27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56">
                  <a:moveTo>
                    <a:pt x="201" y="56"/>
                  </a:moveTo>
                  <a:lnTo>
                    <a:pt x="279" y="0"/>
                  </a:lnTo>
                  <a:lnTo>
                    <a:pt x="67" y="0"/>
                  </a:lnTo>
                  <a:lnTo>
                    <a:pt x="0" y="56"/>
                  </a:lnTo>
                  <a:lnTo>
                    <a:pt x="201" y="56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077" name="Freeform 1042"/>
            <p:cNvSpPr>
              <a:spLocks/>
            </p:cNvSpPr>
            <p:nvPr/>
          </p:nvSpPr>
          <p:spPr bwMode="auto">
            <a:xfrm>
              <a:off x="3545" y="1788"/>
              <a:ext cx="279" cy="56"/>
            </a:xfrm>
            <a:custGeom>
              <a:avLst/>
              <a:gdLst>
                <a:gd name="T0" fmla="*/ 201 w 279"/>
                <a:gd name="T1" fmla="*/ 56 h 56"/>
                <a:gd name="T2" fmla="*/ 279 w 279"/>
                <a:gd name="T3" fmla="*/ 0 h 56"/>
                <a:gd name="T4" fmla="*/ 67 w 279"/>
                <a:gd name="T5" fmla="*/ 0 h 56"/>
                <a:gd name="T6" fmla="*/ 0 w 279"/>
                <a:gd name="T7" fmla="*/ 56 h 56"/>
                <a:gd name="T8" fmla="*/ 201 w 279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56"/>
                <a:gd name="T17" fmla="*/ 279 w 27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56">
                  <a:moveTo>
                    <a:pt x="201" y="56"/>
                  </a:moveTo>
                  <a:lnTo>
                    <a:pt x="279" y="0"/>
                  </a:lnTo>
                  <a:lnTo>
                    <a:pt x="67" y="0"/>
                  </a:lnTo>
                  <a:lnTo>
                    <a:pt x="0" y="56"/>
                  </a:lnTo>
                  <a:lnTo>
                    <a:pt x="20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078" name="Rectangle 1043"/>
            <p:cNvSpPr>
              <a:spLocks noChangeArrowheads="1"/>
            </p:cNvSpPr>
            <p:nvPr/>
          </p:nvSpPr>
          <p:spPr bwMode="auto">
            <a:xfrm>
              <a:off x="3545" y="1788"/>
              <a:ext cx="11" cy="67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79" name="Rectangle 1044"/>
            <p:cNvSpPr>
              <a:spLocks noChangeArrowheads="1"/>
            </p:cNvSpPr>
            <p:nvPr/>
          </p:nvSpPr>
          <p:spPr bwMode="auto">
            <a:xfrm>
              <a:off x="3556" y="1788"/>
              <a:ext cx="11" cy="67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0" name="Rectangle 1045"/>
            <p:cNvSpPr>
              <a:spLocks noChangeArrowheads="1"/>
            </p:cNvSpPr>
            <p:nvPr/>
          </p:nvSpPr>
          <p:spPr bwMode="auto">
            <a:xfrm>
              <a:off x="3567" y="1788"/>
              <a:ext cx="11" cy="67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1" name="Rectangle 1046"/>
            <p:cNvSpPr>
              <a:spLocks noChangeArrowheads="1"/>
            </p:cNvSpPr>
            <p:nvPr/>
          </p:nvSpPr>
          <p:spPr bwMode="auto">
            <a:xfrm>
              <a:off x="3578" y="1788"/>
              <a:ext cx="11" cy="67"/>
            </a:xfrm>
            <a:prstGeom prst="rect">
              <a:avLst/>
            </a:prstGeom>
            <a:solidFill>
              <a:srgbClr val="56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2" name="Rectangle 1047"/>
            <p:cNvSpPr>
              <a:spLocks noChangeArrowheads="1"/>
            </p:cNvSpPr>
            <p:nvPr/>
          </p:nvSpPr>
          <p:spPr bwMode="auto">
            <a:xfrm>
              <a:off x="3589" y="1788"/>
              <a:ext cx="12" cy="67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3" name="Rectangle 1048"/>
            <p:cNvSpPr>
              <a:spLocks noChangeArrowheads="1"/>
            </p:cNvSpPr>
            <p:nvPr/>
          </p:nvSpPr>
          <p:spPr bwMode="auto">
            <a:xfrm>
              <a:off x="3601" y="1788"/>
              <a:ext cx="11" cy="67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4" name="Rectangle 1049"/>
            <p:cNvSpPr>
              <a:spLocks noChangeArrowheads="1"/>
            </p:cNvSpPr>
            <p:nvPr/>
          </p:nvSpPr>
          <p:spPr bwMode="auto">
            <a:xfrm>
              <a:off x="3612" y="1788"/>
              <a:ext cx="11" cy="67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5" name="Rectangle 1050"/>
            <p:cNvSpPr>
              <a:spLocks noChangeArrowheads="1"/>
            </p:cNvSpPr>
            <p:nvPr/>
          </p:nvSpPr>
          <p:spPr bwMode="auto">
            <a:xfrm>
              <a:off x="3623" y="1788"/>
              <a:ext cx="11" cy="67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6" name="Rectangle 1051"/>
            <p:cNvSpPr>
              <a:spLocks noChangeArrowheads="1"/>
            </p:cNvSpPr>
            <p:nvPr/>
          </p:nvSpPr>
          <p:spPr bwMode="auto">
            <a:xfrm>
              <a:off x="3634" y="1788"/>
              <a:ext cx="11" cy="67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7" name="Rectangle 1052"/>
            <p:cNvSpPr>
              <a:spLocks noChangeArrowheads="1"/>
            </p:cNvSpPr>
            <p:nvPr/>
          </p:nvSpPr>
          <p:spPr bwMode="auto">
            <a:xfrm>
              <a:off x="3645" y="1788"/>
              <a:ext cx="12" cy="67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8" name="Rectangle 1053"/>
            <p:cNvSpPr>
              <a:spLocks noChangeArrowheads="1"/>
            </p:cNvSpPr>
            <p:nvPr/>
          </p:nvSpPr>
          <p:spPr bwMode="auto">
            <a:xfrm>
              <a:off x="3657" y="1788"/>
              <a:ext cx="11" cy="67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89" name="Rectangle 1054"/>
            <p:cNvSpPr>
              <a:spLocks noChangeArrowheads="1"/>
            </p:cNvSpPr>
            <p:nvPr/>
          </p:nvSpPr>
          <p:spPr bwMode="auto">
            <a:xfrm>
              <a:off x="3668" y="1788"/>
              <a:ext cx="11" cy="67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0" name="Rectangle 1055"/>
            <p:cNvSpPr>
              <a:spLocks noChangeArrowheads="1"/>
            </p:cNvSpPr>
            <p:nvPr/>
          </p:nvSpPr>
          <p:spPr bwMode="auto">
            <a:xfrm>
              <a:off x="3679" y="1788"/>
              <a:ext cx="11" cy="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1" name="Rectangle 1056"/>
            <p:cNvSpPr>
              <a:spLocks noChangeArrowheads="1"/>
            </p:cNvSpPr>
            <p:nvPr/>
          </p:nvSpPr>
          <p:spPr bwMode="auto">
            <a:xfrm>
              <a:off x="3690" y="1788"/>
              <a:ext cx="11" cy="67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2" name="Rectangle 1057"/>
            <p:cNvSpPr>
              <a:spLocks noChangeArrowheads="1"/>
            </p:cNvSpPr>
            <p:nvPr/>
          </p:nvSpPr>
          <p:spPr bwMode="auto">
            <a:xfrm>
              <a:off x="3701" y="1788"/>
              <a:ext cx="12" cy="67"/>
            </a:xfrm>
            <a:prstGeom prst="rect">
              <a:avLst/>
            </a:prstGeom>
            <a:solidFill>
              <a:srgbClr val="B9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3" name="Rectangle 1058"/>
            <p:cNvSpPr>
              <a:spLocks noChangeArrowheads="1"/>
            </p:cNvSpPr>
            <p:nvPr/>
          </p:nvSpPr>
          <p:spPr bwMode="auto">
            <a:xfrm>
              <a:off x="3713" y="1788"/>
              <a:ext cx="11" cy="67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4" name="Rectangle 1059"/>
            <p:cNvSpPr>
              <a:spLocks noChangeArrowheads="1"/>
            </p:cNvSpPr>
            <p:nvPr/>
          </p:nvSpPr>
          <p:spPr bwMode="auto">
            <a:xfrm>
              <a:off x="3724" y="1788"/>
              <a:ext cx="11" cy="67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5" name="Rectangle 1060"/>
            <p:cNvSpPr>
              <a:spLocks noChangeArrowheads="1"/>
            </p:cNvSpPr>
            <p:nvPr/>
          </p:nvSpPr>
          <p:spPr bwMode="auto">
            <a:xfrm>
              <a:off x="3735" y="1788"/>
              <a:ext cx="11" cy="67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6" name="Rectangle 1061"/>
            <p:cNvSpPr>
              <a:spLocks noChangeArrowheads="1"/>
            </p:cNvSpPr>
            <p:nvPr/>
          </p:nvSpPr>
          <p:spPr bwMode="auto">
            <a:xfrm>
              <a:off x="3746" y="1788"/>
              <a:ext cx="11" cy="67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7" name="Rectangle 1062"/>
            <p:cNvSpPr>
              <a:spLocks noChangeArrowheads="1"/>
            </p:cNvSpPr>
            <p:nvPr/>
          </p:nvSpPr>
          <p:spPr bwMode="auto">
            <a:xfrm>
              <a:off x="3757" y="1788"/>
              <a:ext cx="12" cy="67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8" name="Rectangle 1063"/>
            <p:cNvSpPr>
              <a:spLocks noChangeArrowheads="1"/>
            </p:cNvSpPr>
            <p:nvPr/>
          </p:nvSpPr>
          <p:spPr bwMode="auto">
            <a:xfrm>
              <a:off x="3769" y="1788"/>
              <a:ext cx="11" cy="67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099" name="Rectangle 1064"/>
            <p:cNvSpPr>
              <a:spLocks noChangeArrowheads="1"/>
            </p:cNvSpPr>
            <p:nvPr/>
          </p:nvSpPr>
          <p:spPr bwMode="auto">
            <a:xfrm>
              <a:off x="3780" y="1788"/>
              <a:ext cx="11" cy="67"/>
            </a:xfrm>
            <a:prstGeom prst="rect">
              <a:avLst/>
            </a:prstGeom>
            <a:solidFill>
              <a:srgbClr val="575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0" name="Rectangle 1065"/>
            <p:cNvSpPr>
              <a:spLocks noChangeArrowheads="1"/>
            </p:cNvSpPr>
            <p:nvPr/>
          </p:nvSpPr>
          <p:spPr bwMode="auto">
            <a:xfrm>
              <a:off x="3791" y="1788"/>
              <a:ext cx="11" cy="67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1" name="Rectangle 1066"/>
            <p:cNvSpPr>
              <a:spLocks noChangeArrowheads="1"/>
            </p:cNvSpPr>
            <p:nvPr/>
          </p:nvSpPr>
          <p:spPr bwMode="auto">
            <a:xfrm>
              <a:off x="3802" y="1788"/>
              <a:ext cx="11" cy="67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2" name="Rectangle 1067"/>
            <p:cNvSpPr>
              <a:spLocks noChangeArrowheads="1"/>
            </p:cNvSpPr>
            <p:nvPr/>
          </p:nvSpPr>
          <p:spPr bwMode="auto">
            <a:xfrm>
              <a:off x="3813" y="1788"/>
              <a:ext cx="23" cy="67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3" name="Freeform 1068"/>
            <p:cNvSpPr>
              <a:spLocks/>
            </p:cNvSpPr>
            <p:nvPr/>
          </p:nvSpPr>
          <p:spPr bwMode="auto">
            <a:xfrm>
              <a:off x="3545" y="1788"/>
              <a:ext cx="279" cy="56"/>
            </a:xfrm>
            <a:custGeom>
              <a:avLst/>
              <a:gdLst>
                <a:gd name="T0" fmla="*/ 201 w 279"/>
                <a:gd name="T1" fmla="*/ 56 h 56"/>
                <a:gd name="T2" fmla="*/ 279 w 279"/>
                <a:gd name="T3" fmla="*/ 0 h 56"/>
                <a:gd name="T4" fmla="*/ 67 w 279"/>
                <a:gd name="T5" fmla="*/ 0 h 56"/>
                <a:gd name="T6" fmla="*/ 0 w 279"/>
                <a:gd name="T7" fmla="*/ 56 h 56"/>
                <a:gd name="T8" fmla="*/ 201 w 279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56"/>
                <a:gd name="T17" fmla="*/ 279 w 27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56">
                  <a:moveTo>
                    <a:pt x="201" y="56"/>
                  </a:moveTo>
                  <a:lnTo>
                    <a:pt x="279" y="0"/>
                  </a:lnTo>
                  <a:lnTo>
                    <a:pt x="67" y="0"/>
                  </a:lnTo>
                  <a:lnTo>
                    <a:pt x="0" y="56"/>
                  </a:lnTo>
                  <a:lnTo>
                    <a:pt x="201" y="56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04" name="Rectangle 1069"/>
            <p:cNvSpPr>
              <a:spLocks noChangeArrowheads="1"/>
            </p:cNvSpPr>
            <p:nvPr/>
          </p:nvSpPr>
          <p:spPr bwMode="auto">
            <a:xfrm>
              <a:off x="3959" y="2862"/>
              <a:ext cx="11" cy="805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5" name="Rectangle 1070"/>
            <p:cNvSpPr>
              <a:spLocks noChangeArrowheads="1"/>
            </p:cNvSpPr>
            <p:nvPr/>
          </p:nvSpPr>
          <p:spPr bwMode="auto">
            <a:xfrm>
              <a:off x="3970" y="2862"/>
              <a:ext cx="11" cy="805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6" name="Rectangle 1071"/>
            <p:cNvSpPr>
              <a:spLocks noChangeArrowheads="1"/>
            </p:cNvSpPr>
            <p:nvPr/>
          </p:nvSpPr>
          <p:spPr bwMode="auto">
            <a:xfrm>
              <a:off x="3981" y="2862"/>
              <a:ext cx="23" cy="805"/>
            </a:xfrm>
            <a:prstGeom prst="rect">
              <a:avLst/>
            </a:pr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7" name="Rectangle 1072"/>
            <p:cNvSpPr>
              <a:spLocks noChangeArrowheads="1"/>
            </p:cNvSpPr>
            <p:nvPr/>
          </p:nvSpPr>
          <p:spPr bwMode="auto">
            <a:xfrm>
              <a:off x="4004" y="2862"/>
              <a:ext cx="11" cy="805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8" name="Rectangle 1073"/>
            <p:cNvSpPr>
              <a:spLocks noChangeArrowheads="1"/>
            </p:cNvSpPr>
            <p:nvPr/>
          </p:nvSpPr>
          <p:spPr bwMode="auto">
            <a:xfrm>
              <a:off x="4015" y="2862"/>
              <a:ext cx="22" cy="805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09" name="Freeform 1074"/>
            <p:cNvSpPr>
              <a:spLocks/>
            </p:cNvSpPr>
            <p:nvPr/>
          </p:nvSpPr>
          <p:spPr bwMode="auto">
            <a:xfrm>
              <a:off x="3959" y="2862"/>
              <a:ext cx="67" cy="793"/>
            </a:xfrm>
            <a:custGeom>
              <a:avLst/>
              <a:gdLst>
                <a:gd name="T0" fmla="*/ 0 w 67"/>
                <a:gd name="T1" fmla="*/ 793 h 793"/>
                <a:gd name="T2" fmla="*/ 0 w 67"/>
                <a:gd name="T3" fmla="*/ 55 h 793"/>
                <a:gd name="T4" fmla="*/ 67 w 67"/>
                <a:gd name="T5" fmla="*/ 0 h 793"/>
                <a:gd name="T6" fmla="*/ 67 w 67"/>
                <a:gd name="T7" fmla="*/ 738 h 793"/>
                <a:gd name="T8" fmla="*/ 0 w 67"/>
                <a:gd name="T9" fmla="*/ 793 h 7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3"/>
                <a:gd name="T17" fmla="*/ 67 w 67"/>
                <a:gd name="T18" fmla="*/ 793 h 7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3">
                  <a:moveTo>
                    <a:pt x="0" y="793"/>
                  </a:moveTo>
                  <a:lnTo>
                    <a:pt x="0" y="55"/>
                  </a:lnTo>
                  <a:lnTo>
                    <a:pt x="67" y="0"/>
                  </a:lnTo>
                  <a:lnTo>
                    <a:pt x="67" y="738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10" name="Freeform 1075"/>
            <p:cNvSpPr>
              <a:spLocks/>
            </p:cNvSpPr>
            <p:nvPr/>
          </p:nvSpPr>
          <p:spPr bwMode="auto">
            <a:xfrm>
              <a:off x="3959" y="2862"/>
              <a:ext cx="67" cy="793"/>
            </a:xfrm>
            <a:custGeom>
              <a:avLst/>
              <a:gdLst>
                <a:gd name="T0" fmla="*/ 0 w 67"/>
                <a:gd name="T1" fmla="*/ 793 h 793"/>
                <a:gd name="T2" fmla="*/ 0 w 67"/>
                <a:gd name="T3" fmla="*/ 55 h 793"/>
                <a:gd name="T4" fmla="*/ 67 w 67"/>
                <a:gd name="T5" fmla="*/ 0 h 793"/>
                <a:gd name="T6" fmla="*/ 67 w 67"/>
                <a:gd name="T7" fmla="*/ 738 h 793"/>
                <a:gd name="T8" fmla="*/ 0 w 67"/>
                <a:gd name="T9" fmla="*/ 793 h 7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3"/>
                <a:gd name="T17" fmla="*/ 67 w 67"/>
                <a:gd name="T18" fmla="*/ 793 h 7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3">
                  <a:moveTo>
                    <a:pt x="0" y="793"/>
                  </a:moveTo>
                  <a:lnTo>
                    <a:pt x="0" y="55"/>
                  </a:lnTo>
                  <a:lnTo>
                    <a:pt x="67" y="0"/>
                  </a:lnTo>
                  <a:lnTo>
                    <a:pt x="67" y="738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11" name="Rectangle 1076"/>
            <p:cNvSpPr>
              <a:spLocks noChangeArrowheads="1"/>
            </p:cNvSpPr>
            <p:nvPr/>
          </p:nvSpPr>
          <p:spPr bwMode="auto">
            <a:xfrm>
              <a:off x="3959" y="2862"/>
              <a:ext cx="11" cy="805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2" name="Rectangle 1077"/>
            <p:cNvSpPr>
              <a:spLocks noChangeArrowheads="1"/>
            </p:cNvSpPr>
            <p:nvPr/>
          </p:nvSpPr>
          <p:spPr bwMode="auto">
            <a:xfrm>
              <a:off x="3970" y="2862"/>
              <a:ext cx="11" cy="805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3" name="Rectangle 1078"/>
            <p:cNvSpPr>
              <a:spLocks noChangeArrowheads="1"/>
            </p:cNvSpPr>
            <p:nvPr/>
          </p:nvSpPr>
          <p:spPr bwMode="auto">
            <a:xfrm>
              <a:off x="3981" y="2862"/>
              <a:ext cx="23" cy="805"/>
            </a:xfrm>
            <a:prstGeom prst="rect">
              <a:avLst/>
            </a:pr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4" name="Rectangle 1079"/>
            <p:cNvSpPr>
              <a:spLocks noChangeArrowheads="1"/>
            </p:cNvSpPr>
            <p:nvPr/>
          </p:nvSpPr>
          <p:spPr bwMode="auto">
            <a:xfrm>
              <a:off x="4004" y="2862"/>
              <a:ext cx="11" cy="805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5" name="Rectangle 1080"/>
            <p:cNvSpPr>
              <a:spLocks noChangeArrowheads="1"/>
            </p:cNvSpPr>
            <p:nvPr/>
          </p:nvSpPr>
          <p:spPr bwMode="auto">
            <a:xfrm>
              <a:off x="4015" y="2862"/>
              <a:ext cx="22" cy="805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6" name="Freeform 1081"/>
            <p:cNvSpPr>
              <a:spLocks/>
            </p:cNvSpPr>
            <p:nvPr/>
          </p:nvSpPr>
          <p:spPr bwMode="auto">
            <a:xfrm>
              <a:off x="3959" y="2862"/>
              <a:ext cx="67" cy="793"/>
            </a:xfrm>
            <a:custGeom>
              <a:avLst/>
              <a:gdLst>
                <a:gd name="T0" fmla="*/ 0 w 67"/>
                <a:gd name="T1" fmla="*/ 793 h 793"/>
                <a:gd name="T2" fmla="*/ 0 w 67"/>
                <a:gd name="T3" fmla="*/ 55 h 793"/>
                <a:gd name="T4" fmla="*/ 67 w 67"/>
                <a:gd name="T5" fmla="*/ 0 h 793"/>
                <a:gd name="T6" fmla="*/ 67 w 67"/>
                <a:gd name="T7" fmla="*/ 738 h 793"/>
                <a:gd name="T8" fmla="*/ 0 w 67"/>
                <a:gd name="T9" fmla="*/ 793 h 7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3"/>
                <a:gd name="T17" fmla="*/ 67 w 67"/>
                <a:gd name="T18" fmla="*/ 793 h 7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3">
                  <a:moveTo>
                    <a:pt x="0" y="793"/>
                  </a:moveTo>
                  <a:lnTo>
                    <a:pt x="0" y="55"/>
                  </a:lnTo>
                  <a:lnTo>
                    <a:pt x="67" y="0"/>
                  </a:lnTo>
                  <a:lnTo>
                    <a:pt x="67" y="738"/>
                  </a:lnTo>
                  <a:lnTo>
                    <a:pt x="0" y="793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17" name="Rectangle 1082"/>
            <p:cNvSpPr>
              <a:spLocks noChangeArrowheads="1"/>
            </p:cNvSpPr>
            <p:nvPr/>
          </p:nvSpPr>
          <p:spPr bwMode="auto">
            <a:xfrm>
              <a:off x="3746" y="2917"/>
              <a:ext cx="11" cy="738"/>
            </a:xfrm>
            <a:prstGeom prst="rect">
              <a:avLst/>
            </a:prstGeom>
            <a:solidFill>
              <a:srgbClr val="84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8" name="Rectangle 1083"/>
            <p:cNvSpPr>
              <a:spLocks noChangeArrowheads="1"/>
            </p:cNvSpPr>
            <p:nvPr/>
          </p:nvSpPr>
          <p:spPr bwMode="auto">
            <a:xfrm>
              <a:off x="3757" y="2917"/>
              <a:ext cx="12" cy="738"/>
            </a:xfrm>
            <a:prstGeom prst="rect">
              <a:avLst/>
            </a:prstGeom>
            <a:solidFill>
              <a:srgbClr val="8D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19" name="Rectangle 1084"/>
            <p:cNvSpPr>
              <a:spLocks noChangeArrowheads="1"/>
            </p:cNvSpPr>
            <p:nvPr/>
          </p:nvSpPr>
          <p:spPr bwMode="auto">
            <a:xfrm>
              <a:off x="3769" y="2917"/>
              <a:ext cx="11" cy="738"/>
            </a:xfrm>
            <a:prstGeom prst="rect">
              <a:avLst/>
            </a:prstGeom>
            <a:solidFill>
              <a:srgbClr val="9C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0" name="Rectangle 1085"/>
            <p:cNvSpPr>
              <a:spLocks noChangeArrowheads="1"/>
            </p:cNvSpPr>
            <p:nvPr/>
          </p:nvSpPr>
          <p:spPr bwMode="auto">
            <a:xfrm>
              <a:off x="3780" y="2917"/>
              <a:ext cx="11" cy="738"/>
            </a:xfrm>
            <a:prstGeom prst="rect">
              <a:avLst/>
            </a:prstGeom>
            <a:solidFill>
              <a:srgbClr val="B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1" name="Rectangle 1086"/>
            <p:cNvSpPr>
              <a:spLocks noChangeArrowheads="1"/>
            </p:cNvSpPr>
            <p:nvPr/>
          </p:nvSpPr>
          <p:spPr bwMode="auto">
            <a:xfrm>
              <a:off x="3791" y="2917"/>
              <a:ext cx="11" cy="738"/>
            </a:xfrm>
            <a:prstGeom prst="rect">
              <a:avLst/>
            </a:prstGeom>
            <a:solidFill>
              <a:srgbClr val="C7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2" name="Rectangle 1087"/>
            <p:cNvSpPr>
              <a:spLocks noChangeArrowheads="1"/>
            </p:cNvSpPr>
            <p:nvPr/>
          </p:nvSpPr>
          <p:spPr bwMode="auto">
            <a:xfrm>
              <a:off x="3802" y="2917"/>
              <a:ext cx="11" cy="738"/>
            </a:xfrm>
            <a:prstGeom prst="rect">
              <a:avLst/>
            </a:prstGeom>
            <a:solidFill>
              <a:srgbClr val="DA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3" name="Rectangle 1088"/>
            <p:cNvSpPr>
              <a:spLocks noChangeArrowheads="1"/>
            </p:cNvSpPr>
            <p:nvPr/>
          </p:nvSpPr>
          <p:spPr bwMode="auto">
            <a:xfrm>
              <a:off x="3813" y="2917"/>
              <a:ext cx="11" cy="738"/>
            </a:xfrm>
            <a:prstGeom prst="rect">
              <a:avLst/>
            </a:prstGeom>
            <a:solidFill>
              <a:srgbClr val="EA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4" name="Rectangle 1089"/>
            <p:cNvSpPr>
              <a:spLocks noChangeArrowheads="1"/>
            </p:cNvSpPr>
            <p:nvPr/>
          </p:nvSpPr>
          <p:spPr bwMode="auto">
            <a:xfrm>
              <a:off x="3824" y="2917"/>
              <a:ext cx="12" cy="738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5" name="Rectangle 1090"/>
            <p:cNvSpPr>
              <a:spLocks noChangeArrowheads="1"/>
            </p:cNvSpPr>
            <p:nvPr/>
          </p:nvSpPr>
          <p:spPr bwMode="auto">
            <a:xfrm>
              <a:off x="3836" y="2917"/>
              <a:ext cx="11" cy="738"/>
            </a:xfrm>
            <a:prstGeom prst="rect">
              <a:avLst/>
            </a:prstGeom>
            <a:solidFill>
              <a:srgbClr val="FC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6" name="Rectangle 1091"/>
            <p:cNvSpPr>
              <a:spLocks noChangeArrowheads="1"/>
            </p:cNvSpPr>
            <p:nvPr/>
          </p:nvSpPr>
          <p:spPr bwMode="auto">
            <a:xfrm>
              <a:off x="3847" y="2917"/>
              <a:ext cx="11" cy="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7" name="Rectangle 1092"/>
            <p:cNvSpPr>
              <a:spLocks noChangeArrowheads="1"/>
            </p:cNvSpPr>
            <p:nvPr/>
          </p:nvSpPr>
          <p:spPr bwMode="auto">
            <a:xfrm>
              <a:off x="3858" y="2917"/>
              <a:ext cx="11" cy="738"/>
            </a:xfrm>
            <a:prstGeom prst="rect">
              <a:avLst/>
            </a:prstGeom>
            <a:solidFill>
              <a:srgbClr val="FC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8" name="Rectangle 1093"/>
            <p:cNvSpPr>
              <a:spLocks noChangeArrowheads="1"/>
            </p:cNvSpPr>
            <p:nvPr/>
          </p:nvSpPr>
          <p:spPr bwMode="auto">
            <a:xfrm>
              <a:off x="3869" y="2917"/>
              <a:ext cx="11" cy="738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29" name="Rectangle 1094"/>
            <p:cNvSpPr>
              <a:spLocks noChangeArrowheads="1"/>
            </p:cNvSpPr>
            <p:nvPr/>
          </p:nvSpPr>
          <p:spPr bwMode="auto">
            <a:xfrm>
              <a:off x="3880" y="2917"/>
              <a:ext cx="12" cy="738"/>
            </a:xfrm>
            <a:prstGeom prst="rect">
              <a:avLst/>
            </a:prstGeom>
            <a:solidFill>
              <a:srgbClr val="EA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0" name="Rectangle 1095"/>
            <p:cNvSpPr>
              <a:spLocks noChangeArrowheads="1"/>
            </p:cNvSpPr>
            <p:nvPr/>
          </p:nvSpPr>
          <p:spPr bwMode="auto">
            <a:xfrm>
              <a:off x="3892" y="2917"/>
              <a:ext cx="11" cy="738"/>
            </a:xfrm>
            <a:prstGeom prst="rect">
              <a:avLst/>
            </a:prstGeom>
            <a:solidFill>
              <a:srgbClr val="DA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1" name="Rectangle 1096"/>
            <p:cNvSpPr>
              <a:spLocks noChangeArrowheads="1"/>
            </p:cNvSpPr>
            <p:nvPr/>
          </p:nvSpPr>
          <p:spPr bwMode="auto">
            <a:xfrm>
              <a:off x="3903" y="2917"/>
              <a:ext cx="11" cy="738"/>
            </a:xfrm>
            <a:prstGeom prst="rect">
              <a:avLst/>
            </a:prstGeom>
            <a:solidFill>
              <a:srgbClr val="C7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2" name="Rectangle 1097"/>
            <p:cNvSpPr>
              <a:spLocks noChangeArrowheads="1"/>
            </p:cNvSpPr>
            <p:nvPr/>
          </p:nvSpPr>
          <p:spPr bwMode="auto">
            <a:xfrm>
              <a:off x="3914" y="2917"/>
              <a:ext cx="11" cy="738"/>
            </a:xfrm>
            <a:prstGeom prst="rect">
              <a:avLst/>
            </a:prstGeom>
            <a:solidFill>
              <a:srgbClr val="B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3" name="Rectangle 1098"/>
            <p:cNvSpPr>
              <a:spLocks noChangeArrowheads="1"/>
            </p:cNvSpPr>
            <p:nvPr/>
          </p:nvSpPr>
          <p:spPr bwMode="auto">
            <a:xfrm>
              <a:off x="3925" y="2917"/>
              <a:ext cx="11" cy="738"/>
            </a:xfrm>
            <a:prstGeom prst="rect">
              <a:avLst/>
            </a:prstGeom>
            <a:solidFill>
              <a:srgbClr val="9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4" name="Rectangle 1099"/>
            <p:cNvSpPr>
              <a:spLocks noChangeArrowheads="1"/>
            </p:cNvSpPr>
            <p:nvPr/>
          </p:nvSpPr>
          <p:spPr bwMode="auto">
            <a:xfrm>
              <a:off x="3936" y="2917"/>
              <a:ext cx="12" cy="738"/>
            </a:xfrm>
            <a:prstGeom prst="rect">
              <a:avLst/>
            </a:prstGeom>
            <a:solidFill>
              <a:srgbClr val="8E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5" name="Rectangle 1100"/>
            <p:cNvSpPr>
              <a:spLocks noChangeArrowheads="1"/>
            </p:cNvSpPr>
            <p:nvPr/>
          </p:nvSpPr>
          <p:spPr bwMode="auto">
            <a:xfrm>
              <a:off x="3948" y="2917"/>
              <a:ext cx="11" cy="738"/>
            </a:xfrm>
            <a:prstGeom prst="rect">
              <a:avLst/>
            </a:prstGeom>
            <a:solidFill>
              <a:srgbClr val="84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6" name="Rectangle 1101"/>
            <p:cNvSpPr>
              <a:spLocks noChangeArrowheads="1"/>
            </p:cNvSpPr>
            <p:nvPr/>
          </p:nvSpPr>
          <p:spPr bwMode="auto">
            <a:xfrm>
              <a:off x="3746" y="2917"/>
              <a:ext cx="213" cy="738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7" name="Rectangle 1102"/>
            <p:cNvSpPr>
              <a:spLocks noChangeArrowheads="1"/>
            </p:cNvSpPr>
            <p:nvPr/>
          </p:nvSpPr>
          <p:spPr bwMode="auto">
            <a:xfrm>
              <a:off x="3746" y="2862"/>
              <a:ext cx="11" cy="67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8" name="Rectangle 1103"/>
            <p:cNvSpPr>
              <a:spLocks noChangeArrowheads="1"/>
            </p:cNvSpPr>
            <p:nvPr/>
          </p:nvSpPr>
          <p:spPr bwMode="auto">
            <a:xfrm>
              <a:off x="3757" y="2862"/>
              <a:ext cx="12" cy="67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39" name="Rectangle 1104"/>
            <p:cNvSpPr>
              <a:spLocks noChangeArrowheads="1"/>
            </p:cNvSpPr>
            <p:nvPr/>
          </p:nvSpPr>
          <p:spPr bwMode="auto">
            <a:xfrm>
              <a:off x="3769" y="2862"/>
              <a:ext cx="11" cy="67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0" name="Rectangle 1105"/>
            <p:cNvSpPr>
              <a:spLocks noChangeArrowheads="1"/>
            </p:cNvSpPr>
            <p:nvPr/>
          </p:nvSpPr>
          <p:spPr bwMode="auto">
            <a:xfrm>
              <a:off x="3780" y="2862"/>
              <a:ext cx="11" cy="67"/>
            </a:xfrm>
            <a:prstGeom prst="rect">
              <a:avLst/>
            </a:prstGeom>
            <a:solidFill>
              <a:srgbClr val="77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1" name="Rectangle 1106"/>
            <p:cNvSpPr>
              <a:spLocks noChangeArrowheads="1"/>
            </p:cNvSpPr>
            <p:nvPr/>
          </p:nvSpPr>
          <p:spPr bwMode="auto">
            <a:xfrm>
              <a:off x="3791" y="2862"/>
              <a:ext cx="11" cy="67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2" name="Rectangle 1107"/>
            <p:cNvSpPr>
              <a:spLocks noChangeArrowheads="1"/>
            </p:cNvSpPr>
            <p:nvPr/>
          </p:nvSpPr>
          <p:spPr bwMode="auto">
            <a:xfrm>
              <a:off x="3802" y="2862"/>
              <a:ext cx="11" cy="67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3" name="Rectangle 1108"/>
            <p:cNvSpPr>
              <a:spLocks noChangeArrowheads="1"/>
            </p:cNvSpPr>
            <p:nvPr/>
          </p:nvSpPr>
          <p:spPr bwMode="auto">
            <a:xfrm>
              <a:off x="3813" y="2862"/>
              <a:ext cx="11" cy="67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4" name="Rectangle 1109"/>
            <p:cNvSpPr>
              <a:spLocks noChangeArrowheads="1"/>
            </p:cNvSpPr>
            <p:nvPr/>
          </p:nvSpPr>
          <p:spPr bwMode="auto">
            <a:xfrm>
              <a:off x="3824" y="2862"/>
              <a:ext cx="12" cy="67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5" name="Rectangle 1110"/>
            <p:cNvSpPr>
              <a:spLocks noChangeArrowheads="1"/>
            </p:cNvSpPr>
            <p:nvPr/>
          </p:nvSpPr>
          <p:spPr bwMode="auto">
            <a:xfrm>
              <a:off x="3836" y="2862"/>
              <a:ext cx="11" cy="67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6" name="Rectangle 1111"/>
            <p:cNvSpPr>
              <a:spLocks noChangeArrowheads="1"/>
            </p:cNvSpPr>
            <p:nvPr/>
          </p:nvSpPr>
          <p:spPr bwMode="auto">
            <a:xfrm>
              <a:off x="3847" y="2862"/>
              <a:ext cx="11" cy="67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7" name="Rectangle 1112"/>
            <p:cNvSpPr>
              <a:spLocks noChangeArrowheads="1"/>
            </p:cNvSpPr>
            <p:nvPr/>
          </p:nvSpPr>
          <p:spPr bwMode="auto">
            <a:xfrm>
              <a:off x="3858" y="2862"/>
              <a:ext cx="11" cy="67"/>
            </a:xfrm>
            <a:prstGeom prst="rect">
              <a:avLst/>
            </a:prstGeom>
            <a:solidFill>
              <a:srgbClr val="BA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8" name="Rectangle 1113"/>
            <p:cNvSpPr>
              <a:spLocks noChangeArrowheads="1"/>
            </p:cNvSpPr>
            <p:nvPr/>
          </p:nvSpPr>
          <p:spPr bwMode="auto">
            <a:xfrm>
              <a:off x="3869" y="2862"/>
              <a:ext cx="11" cy="67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49" name="Rectangle 1114"/>
            <p:cNvSpPr>
              <a:spLocks noChangeArrowheads="1"/>
            </p:cNvSpPr>
            <p:nvPr/>
          </p:nvSpPr>
          <p:spPr bwMode="auto">
            <a:xfrm>
              <a:off x="3880" y="2862"/>
              <a:ext cx="12" cy="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0" name="Rectangle 1115"/>
            <p:cNvSpPr>
              <a:spLocks noChangeArrowheads="1"/>
            </p:cNvSpPr>
            <p:nvPr/>
          </p:nvSpPr>
          <p:spPr bwMode="auto">
            <a:xfrm>
              <a:off x="3892" y="2862"/>
              <a:ext cx="11" cy="67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1" name="Rectangle 1116"/>
            <p:cNvSpPr>
              <a:spLocks noChangeArrowheads="1"/>
            </p:cNvSpPr>
            <p:nvPr/>
          </p:nvSpPr>
          <p:spPr bwMode="auto">
            <a:xfrm>
              <a:off x="3903" y="2862"/>
              <a:ext cx="11" cy="67"/>
            </a:xfrm>
            <a:prstGeom prst="rect">
              <a:avLst/>
            </a:pr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2" name="Rectangle 1117"/>
            <p:cNvSpPr>
              <a:spLocks noChangeArrowheads="1"/>
            </p:cNvSpPr>
            <p:nvPr/>
          </p:nvSpPr>
          <p:spPr bwMode="auto">
            <a:xfrm>
              <a:off x="3914" y="2862"/>
              <a:ext cx="11" cy="67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3" name="Rectangle 1118"/>
            <p:cNvSpPr>
              <a:spLocks noChangeArrowheads="1"/>
            </p:cNvSpPr>
            <p:nvPr/>
          </p:nvSpPr>
          <p:spPr bwMode="auto">
            <a:xfrm>
              <a:off x="3925" y="2862"/>
              <a:ext cx="11" cy="67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4" name="Rectangle 1119"/>
            <p:cNvSpPr>
              <a:spLocks noChangeArrowheads="1"/>
            </p:cNvSpPr>
            <p:nvPr/>
          </p:nvSpPr>
          <p:spPr bwMode="auto">
            <a:xfrm>
              <a:off x="3936" y="2862"/>
              <a:ext cx="12" cy="67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5" name="Rectangle 1120"/>
            <p:cNvSpPr>
              <a:spLocks noChangeArrowheads="1"/>
            </p:cNvSpPr>
            <p:nvPr/>
          </p:nvSpPr>
          <p:spPr bwMode="auto">
            <a:xfrm>
              <a:off x="3948" y="2862"/>
              <a:ext cx="11" cy="67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6" name="Rectangle 1121"/>
            <p:cNvSpPr>
              <a:spLocks noChangeArrowheads="1"/>
            </p:cNvSpPr>
            <p:nvPr/>
          </p:nvSpPr>
          <p:spPr bwMode="auto">
            <a:xfrm>
              <a:off x="3959" y="2862"/>
              <a:ext cx="11" cy="67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7" name="Rectangle 1122"/>
            <p:cNvSpPr>
              <a:spLocks noChangeArrowheads="1"/>
            </p:cNvSpPr>
            <p:nvPr/>
          </p:nvSpPr>
          <p:spPr bwMode="auto">
            <a:xfrm>
              <a:off x="3970" y="2862"/>
              <a:ext cx="11" cy="67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8" name="Rectangle 1123"/>
            <p:cNvSpPr>
              <a:spLocks noChangeArrowheads="1"/>
            </p:cNvSpPr>
            <p:nvPr/>
          </p:nvSpPr>
          <p:spPr bwMode="auto">
            <a:xfrm>
              <a:off x="3981" y="2862"/>
              <a:ext cx="11" cy="67"/>
            </a:xfrm>
            <a:prstGeom prst="rect">
              <a:avLst/>
            </a:prstGeom>
            <a:solidFill>
              <a:srgbClr val="7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59" name="Rectangle 1124"/>
            <p:cNvSpPr>
              <a:spLocks noChangeArrowheads="1"/>
            </p:cNvSpPr>
            <p:nvPr/>
          </p:nvSpPr>
          <p:spPr bwMode="auto">
            <a:xfrm>
              <a:off x="3992" y="2862"/>
              <a:ext cx="12" cy="67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0" name="Rectangle 1125"/>
            <p:cNvSpPr>
              <a:spLocks noChangeArrowheads="1"/>
            </p:cNvSpPr>
            <p:nvPr/>
          </p:nvSpPr>
          <p:spPr bwMode="auto">
            <a:xfrm>
              <a:off x="4004" y="2862"/>
              <a:ext cx="11" cy="67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1" name="Rectangle 1126"/>
            <p:cNvSpPr>
              <a:spLocks noChangeArrowheads="1"/>
            </p:cNvSpPr>
            <p:nvPr/>
          </p:nvSpPr>
          <p:spPr bwMode="auto">
            <a:xfrm>
              <a:off x="4015" y="2862"/>
              <a:ext cx="22" cy="67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2" name="Freeform 1127"/>
            <p:cNvSpPr>
              <a:spLocks/>
            </p:cNvSpPr>
            <p:nvPr/>
          </p:nvSpPr>
          <p:spPr bwMode="auto">
            <a:xfrm>
              <a:off x="3746" y="2862"/>
              <a:ext cx="280" cy="55"/>
            </a:xfrm>
            <a:custGeom>
              <a:avLst/>
              <a:gdLst>
                <a:gd name="T0" fmla="*/ 213 w 280"/>
                <a:gd name="T1" fmla="*/ 55 h 55"/>
                <a:gd name="T2" fmla="*/ 280 w 280"/>
                <a:gd name="T3" fmla="*/ 0 h 55"/>
                <a:gd name="T4" fmla="*/ 78 w 280"/>
                <a:gd name="T5" fmla="*/ 0 h 55"/>
                <a:gd name="T6" fmla="*/ 0 w 280"/>
                <a:gd name="T7" fmla="*/ 55 h 55"/>
                <a:gd name="T8" fmla="*/ 213 w 280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55"/>
                <a:gd name="T17" fmla="*/ 280 w 280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55">
                  <a:moveTo>
                    <a:pt x="213" y="55"/>
                  </a:moveTo>
                  <a:lnTo>
                    <a:pt x="280" y="0"/>
                  </a:lnTo>
                  <a:lnTo>
                    <a:pt x="78" y="0"/>
                  </a:lnTo>
                  <a:lnTo>
                    <a:pt x="0" y="55"/>
                  </a:lnTo>
                  <a:lnTo>
                    <a:pt x="213" y="55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63" name="Freeform 1128"/>
            <p:cNvSpPr>
              <a:spLocks/>
            </p:cNvSpPr>
            <p:nvPr/>
          </p:nvSpPr>
          <p:spPr bwMode="auto">
            <a:xfrm>
              <a:off x="3746" y="2862"/>
              <a:ext cx="280" cy="55"/>
            </a:xfrm>
            <a:custGeom>
              <a:avLst/>
              <a:gdLst>
                <a:gd name="T0" fmla="*/ 213 w 280"/>
                <a:gd name="T1" fmla="*/ 55 h 55"/>
                <a:gd name="T2" fmla="*/ 280 w 280"/>
                <a:gd name="T3" fmla="*/ 0 h 55"/>
                <a:gd name="T4" fmla="*/ 78 w 280"/>
                <a:gd name="T5" fmla="*/ 0 h 55"/>
                <a:gd name="T6" fmla="*/ 0 w 280"/>
                <a:gd name="T7" fmla="*/ 55 h 55"/>
                <a:gd name="T8" fmla="*/ 213 w 280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55"/>
                <a:gd name="T17" fmla="*/ 280 w 280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55">
                  <a:moveTo>
                    <a:pt x="213" y="55"/>
                  </a:moveTo>
                  <a:lnTo>
                    <a:pt x="280" y="0"/>
                  </a:lnTo>
                  <a:lnTo>
                    <a:pt x="78" y="0"/>
                  </a:lnTo>
                  <a:lnTo>
                    <a:pt x="0" y="55"/>
                  </a:lnTo>
                  <a:lnTo>
                    <a:pt x="2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64" name="Rectangle 1129"/>
            <p:cNvSpPr>
              <a:spLocks noChangeArrowheads="1"/>
            </p:cNvSpPr>
            <p:nvPr/>
          </p:nvSpPr>
          <p:spPr bwMode="auto">
            <a:xfrm>
              <a:off x="3746" y="2862"/>
              <a:ext cx="11" cy="67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5" name="Rectangle 1130"/>
            <p:cNvSpPr>
              <a:spLocks noChangeArrowheads="1"/>
            </p:cNvSpPr>
            <p:nvPr/>
          </p:nvSpPr>
          <p:spPr bwMode="auto">
            <a:xfrm>
              <a:off x="3757" y="2862"/>
              <a:ext cx="12" cy="67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6" name="Rectangle 1131"/>
            <p:cNvSpPr>
              <a:spLocks noChangeArrowheads="1"/>
            </p:cNvSpPr>
            <p:nvPr/>
          </p:nvSpPr>
          <p:spPr bwMode="auto">
            <a:xfrm>
              <a:off x="3769" y="2862"/>
              <a:ext cx="11" cy="67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7" name="Rectangle 1132"/>
            <p:cNvSpPr>
              <a:spLocks noChangeArrowheads="1"/>
            </p:cNvSpPr>
            <p:nvPr/>
          </p:nvSpPr>
          <p:spPr bwMode="auto">
            <a:xfrm>
              <a:off x="3780" y="2862"/>
              <a:ext cx="11" cy="67"/>
            </a:xfrm>
            <a:prstGeom prst="rect">
              <a:avLst/>
            </a:prstGeom>
            <a:solidFill>
              <a:srgbClr val="77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8" name="Rectangle 1133"/>
            <p:cNvSpPr>
              <a:spLocks noChangeArrowheads="1"/>
            </p:cNvSpPr>
            <p:nvPr/>
          </p:nvSpPr>
          <p:spPr bwMode="auto">
            <a:xfrm>
              <a:off x="3791" y="2862"/>
              <a:ext cx="11" cy="67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69" name="Rectangle 1134"/>
            <p:cNvSpPr>
              <a:spLocks noChangeArrowheads="1"/>
            </p:cNvSpPr>
            <p:nvPr/>
          </p:nvSpPr>
          <p:spPr bwMode="auto">
            <a:xfrm>
              <a:off x="3802" y="2862"/>
              <a:ext cx="11" cy="67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0" name="Rectangle 1135"/>
            <p:cNvSpPr>
              <a:spLocks noChangeArrowheads="1"/>
            </p:cNvSpPr>
            <p:nvPr/>
          </p:nvSpPr>
          <p:spPr bwMode="auto">
            <a:xfrm>
              <a:off x="3813" y="2862"/>
              <a:ext cx="11" cy="67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1" name="Rectangle 1136"/>
            <p:cNvSpPr>
              <a:spLocks noChangeArrowheads="1"/>
            </p:cNvSpPr>
            <p:nvPr/>
          </p:nvSpPr>
          <p:spPr bwMode="auto">
            <a:xfrm>
              <a:off x="3824" y="2862"/>
              <a:ext cx="12" cy="67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2" name="Rectangle 1137"/>
            <p:cNvSpPr>
              <a:spLocks noChangeArrowheads="1"/>
            </p:cNvSpPr>
            <p:nvPr/>
          </p:nvSpPr>
          <p:spPr bwMode="auto">
            <a:xfrm>
              <a:off x="3836" y="2862"/>
              <a:ext cx="11" cy="67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3" name="Rectangle 1138"/>
            <p:cNvSpPr>
              <a:spLocks noChangeArrowheads="1"/>
            </p:cNvSpPr>
            <p:nvPr/>
          </p:nvSpPr>
          <p:spPr bwMode="auto">
            <a:xfrm>
              <a:off x="3847" y="2862"/>
              <a:ext cx="11" cy="67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4" name="Rectangle 1139"/>
            <p:cNvSpPr>
              <a:spLocks noChangeArrowheads="1"/>
            </p:cNvSpPr>
            <p:nvPr/>
          </p:nvSpPr>
          <p:spPr bwMode="auto">
            <a:xfrm>
              <a:off x="3858" y="2862"/>
              <a:ext cx="11" cy="67"/>
            </a:xfrm>
            <a:prstGeom prst="rect">
              <a:avLst/>
            </a:prstGeom>
            <a:solidFill>
              <a:srgbClr val="BA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5" name="Rectangle 1140"/>
            <p:cNvSpPr>
              <a:spLocks noChangeArrowheads="1"/>
            </p:cNvSpPr>
            <p:nvPr/>
          </p:nvSpPr>
          <p:spPr bwMode="auto">
            <a:xfrm>
              <a:off x="3869" y="2862"/>
              <a:ext cx="11" cy="67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6" name="Rectangle 1141"/>
            <p:cNvSpPr>
              <a:spLocks noChangeArrowheads="1"/>
            </p:cNvSpPr>
            <p:nvPr/>
          </p:nvSpPr>
          <p:spPr bwMode="auto">
            <a:xfrm>
              <a:off x="3880" y="2862"/>
              <a:ext cx="12" cy="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7" name="Rectangle 1142"/>
            <p:cNvSpPr>
              <a:spLocks noChangeArrowheads="1"/>
            </p:cNvSpPr>
            <p:nvPr/>
          </p:nvSpPr>
          <p:spPr bwMode="auto">
            <a:xfrm>
              <a:off x="3892" y="2862"/>
              <a:ext cx="11" cy="67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8" name="Rectangle 1143"/>
            <p:cNvSpPr>
              <a:spLocks noChangeArrowheads="1"/>
            </p:cNvSpPr>
            <p:nvPr/>
          </p:nvSpPr>
          <p:spPr bwMode="auto">
            <a:xfrm>
              <a:off x="3903" y="2862"/>
              <a:ext cx="11" cy="67"/>
            </a:xfrm>
            <a:prstGeom prst="rect">
              <a:avLst/>
            </a:pr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79" name="Rectangle 1144"/>
            <p:cNvSpPr>
              <a:spLocks noChangeArrowheads="1"/>
            </p:cNvSpPr>
            <p:nvPr/>
          </p:nvSpPr>
          <p:spPr bwMode="auto">
            <a:xfrm>
              <a:off x="3914" y="2862"/>
              <a:ext cx="11" cy="67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0" name="Rectangle 1145"/>
            <p:cNvSpPr>
              <a:spLocks noChangeArrowheads="1"/>
            </p:cNvSpPr>
            <p:nvPr/>
          </p:nvSpPr>
          <p:spPr bwMode="auto">
            <a:xfrm>
              <a:off x="3925" y="2862"/>
              <a:ext cx="11" cy="67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1" name="Rectangle 1146"/>
            <p:cNvSpPr>
              <a:spLocks noChangeArrowheads="1"/>
            </p:cNvSpPr>
            <p:nvPr/>
          </p:nvSpPr>
          <p:spPr bwMode="auto">
            <a:xfrm>
              <a:off x="3936" y="2862"/>
              <a:ext cx="12" cy="67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2" name="Rectangle 1147"/>
            <p:cNvSpPr>
              <a:spLocks noChangeArrowheads="1"/>
            </p:cNvSpPr>
            <p:nvPr/>
          </p:nvSpPr>
          <p:spPr bwMode="auto">
            <a:xfrm>
              <a:off x="3948" y="2862"/>
              <a:ext cx="11" cy="67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3" name="Rectangle 1148"/>
            <p:cNvSpPr>
              <a:spLocks noChangeArrowheads="1"/>
            </p:cNvSpPr>
            <p:nvPr/>
          </p:nvSpPr>
          <p:spPr bwMode="auto">
            <a:xfrm>
              <a:off x="3959" y="2862"/>
              <a:ext cx="11" cy="67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4" name="Rectangle 1149"/>
            <p:cNvSpPr>
              <a:spLocks noChangeArrowheads="1"/>
            </p:cNvSpPr>
            <p:nvPr/>
          </p:nvSpPr>
          <p:spPr bwMode="auto">
            <a:xfrm>
              <a:off x="3970" y="2862"/>
              <a:ext cx="11" cy="67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5" name="Rectangle 1150"/>
            <p:cNvSpPr>
              <a:spLocks noChangeArrowheads="1"/>
            </p:cNvSpPr>
            <p:nvPr/>
          </p:nvSpPr>
          <p:spPr bwMode="auto">
            <a:xfrm>
              <a:off x="3981" y="2862"/>
              <a:ext cx="11" cy="67"/>
            </a:xfrm>
            <a:prstGeom prst="rect">
              <a:avLst/>
            </a:prstGeom>
            <a:solidFill>
              <a:srgbClr val="7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6" name="Rectangle 1151"/>
            <p:cNvSpPr>
              <a:spLocks noChangeArrowheads="1"/>
            </p:cNvSpPr>
            <p:nvPr/>
          </p:nvSpPr>
          <p:spPr bwMode="auto">
            <a:xfrm>
              <a:off x="3992" y="2862"/>
              <a:ext cx="12" cy="67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7" name="Rectangle 1152"/>
            <p:cNvSpPr>
              <a:spLocks noChangeArrowheads="1"/>
            </p:cNvSpPr>
            <p:nvPr/>
          </p:nvSpPr>
          <p:spPr bwMode="auto">
            <a:xfrm>
              <a:off x="4004" y="2862"/>
              <a:ext cx="11" cy="67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8" name="Rectangle 1153"/>
            <p:cNvSpPr>
              <a:spLocks noChangeArrowheads="1"/>
            </p:cNvSpPr>
            <p:nvPr/>
          </p:nvSpPr>
          <p:spPr bwMode="auto">
            <a:xfrm>
              <a:off x="4015" y="2862"/>
              <a:ext cx="22" cy="67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189" name="Freeform 1154"/>
            <p:cNvSpPr>
              <a:spLocks/>
            </p:cNvSpPr>
            <p:nvPr/>
          </p:nvSpPr>
          <p:spPr bwMode="auto">
            <a:xfrm>
              <a:off x="3746" y="2862"/>
              <a:ext cx="280" cy="55"/>
            </a:xfrm>
            <a:custGeom>
              <a:avLst/>
              <a:gdLst>
                <a:gd name="T0" fmla="*/ 213 w 280"/>
                <a:gd name="T1" fmla="*/ 55 h 55"/>
                <a:gd name="T2" fmla="*/ 280 w 280"/>
                <a:gd name="T3" fmla="*/ 0 h 55"/>
                <a:gd name="T4" fmla="*/ 78 w 280"/>
                <a:gd name="T5" fmla="*/ 0 h 55"/>
                <a:gd name="T6" fmla="*/ 0 w 280"/>
                <a:gd name="T7" fmla="*/ 55 h 55"/>
                <a:gd name="T8" fmla="*/ 213 w 280"/>
                <a:gd name="T9" fmla="*/ 55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55"/>
                <a:gd name="T17" fmla="*/ 280 w 280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55">
                  <a:moveTo>
                    <a:pt x="213" y="55"/>
                  </a:moveTo>
                  <a:lnTo>
                    <a:pt x="280" y="0"/>
                  </a:lnTo>
                  <a:lnTo>
                    <a:pt x="78" y="0"/>
                  </a:lnTo>
                  <a:lnTo>
                    <a:pt x="0" y="55"/>
                  </a:lnTo>
                  <a:lnTo>
                    <a:pt x="213" y="55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0" name="Line 1155"/>
            <p:cNvSpPr>
              <a:spLocks noChangeShapeType="1"/>
            </p:cNvSpPr>
            <p:nvPr/>
          </p:nvSpPr>
          <p:spPr bwMode="auto">
            <a:xfrm flipV="1">
              <a:off x="1899" y="1464"/>
              <a:ext cx="1" cy="2225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1" name="Line 1156"/>
            <p:cNvSpPr>
              <a:spLocks noChangeShapeType="1"/>
            </p:cNvSpPr>
            <p:nvPr/>
          </p:nvSpPr>
          <p:spPr bwMode="auto">
            <a:xfrm flipH="1">
              <a:off x="1866" y="3689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2" name="Line 1157"/>
            <p:cNvSpPr>
              <a:spLocks noChangeShapeType="1"/>
            </p:cNvSpPr>
            <p:nvPr/>
          </p:nvSpPr>
          <p:spPr bwMode="auto">
            <a:xfrm flipH="1">
              <a:off x="1866" y="3376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3" name="Line 1158"/>
            <p:cNvSpPr>
              <a:spLocks noChangeShapeType="1"/>
            </p:cNvSpPr>
            <p:nvPr/>
          </p:nvSpPr>
          <p:spPr bwMode="auto">
            <a:xfrm flipH="1">
              <a:off x="1866" y="3063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4" name="Line 1159"/>
            <p:cNvSpPr>
              <a:spLocks noChangeShapeType="1"/>
            </p:cNvSpPr>
            <p:nvPr/>
          </p:nvSpPr>
          <p:spPr bwMode="auto">
            <a:xfrm flipH="1">
              <a:off x="1866" y="2739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5" name="Line 1160"/>
            <p:cNvSpPr>
              <a:spLocks noChangeShapeType="1"/>
            </p:cNvSpPr>
            <p:nvPr/>
          </p:nvSpPr>
          <p:spPr bwMode="auto">
            <a:xfrm flipH="1">
              <a:off x="1866" y="2426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6" name="Line 1161"/>
            <p:cNvSpPr>
              <a:spLocks noChangeShapeType="1"/>
            </p:cNvSpPr>
            <p:nvPr/>
          </p:nvSpPr>
          <p:spPr bwMode="auto">
            <a:xfrm flipH="1">
              <a:off x="1866" y="2101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7" name="Line 1162"/>
            <p:cNvSpPr>
              <a:spLocks noChangeShapeType="1"/>
            </p:cNvSpPr>
            <p:nvPr/>
          </p:nvSpPr>
          <p:spPr bwMode="auto">
            <a:xfrm flipH="1">
              <a:off x="1866" y="1788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198" name="Line 1163"/>
            <p:cNvSpPr>
              <a:spLocks noChangeShapeType="1"/>
            </p:cNvSpPr>
            <p:nvPr/>
          </p:nvSpPr>
          <p:spPr bwMode="auto">
            <a:xfrm flipH="1">
              <a:off x="1866" y="1464"/>
              <a:ext cx="33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3676" name="Rectangle 1164"/>
            <p:cNvSpPr>
              <a:spLocks noChangeArrowheads="1"/>
            </p:cNvSpPr>
            <p:nvPr/>
          </p:nvSpPr>
          <p:spPr bwMode="auto">
            <a:xfrm>
              <a:off x="1765" y="3600"/>
              <a:ext cx="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77" name="Rectangle 1165"/>
            <p:cNvSpPr>
              <a:spLocks noChangeArrowheads="1"/>
            </p:cNvSpPr>
            <p:nvPr/>
          </p:nvSpPr>
          <p:spPr bwMode="auto">
            <a:xfrm>
              <a:off x="1687" y="3286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10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78" name="Rectangle 1166"/>
            <p:cNvSpPr>
              <a:spLocks noChangeArrowheads="1"/>
            </p:cNvSpPr>
            <p:nvPr/>
          </p:nvSpPr>
          <p:spPr bwMode="auto">
            <a:xfrm>
              <a:off x="1687" y="2973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20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79" name="Rectangle 1167"/>
            <p:cNvSpPr>
              <a:spLocks noChangeArrowheads="1"/>
            </p:cNvSpPr>
            <p:nvPr/>
          </p:nvSpPr>
          <p:spPr bwMode="auto">
            <a:xfrm>
              <a:off x="1687" y="2649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30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80" name="Rectangle 1168"/>
            <p:cNvSpPr>
              <a:spLocks noChangeArrowheads="1"/>
            </p:cNvSpPr>
            <p:nvPr/>
          </p:nvSpPr>
          <p:spPr bwMode="auto">
            <a:xfrm>
              <a:off x="1687" y="2336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40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81" name="Rectangle 1169"/>
            <p:cNvSpPr>
              <a:spLocks noChangeArrowheads="1"/>
            </p:cNvSpPr>
            <p:nvPr/>
          </p:nvSpPr>
          <p:spPr bwMode="auto">
            <a:xfrm>
              <a:off x="1687" y="2012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50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82" name="Rectangle 1170"/>
            <p:cNvSpPr>
              <a:spLocks noChangeArrowheads="1"/>
            </p:cNvSpPr>
            <p:nvPr/>
          </p:nvSpPr>
          <p:spPr bwMode="auto">
            <a:xfrm>
              <a:off x="1687" y="1699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60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83" name="Rectangle 1171"/>
            <p:cNvSpPr>
              <a:spLocks noChangeArrowheads="1"/>
            </p:cNvSpPr>
            <p:nvPr/>
          </p:nvSpPr>
          <p:spPr bwMode="auto">
            <a:xfrm>
              <a:off x="1687" y="1374"/>
              <a:ext cx="1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000080"/>
                  </a:solidFill>
                  <a:latin typeface="Tahoma" panose="020B0604030504040204" pitchFamily="34" charset="0"/>
                </a:rPr>
                <a:t>70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0207" name="Line 1172"/>
            <p:cNvSpPr>
              <a:spLocks noChangeShapeType="1"/>
            </p:cNvSpPr>
            <p:nvPr/>
          </p:nvSpPr>
          <p:spPr bwMode="auto">
            <a:xfrm>
              <a:off x="1899" y="3689"/>
              <a:ext cx="2161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208" name="Line 1173"/>
            <p:cNvSpPr>
              <a:spLocks noChangeShapeType="1"/>
            </p:cNvSpPr>
            <p:nvPr/>
          </p:nvSpPr>
          <p:spPr bwMode="auto">
            <a:xfrm>
              <a:off x="1899" y="3689"/>
              <a:ext cx="1" cy="34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209" name="Line 1174"/>
            <p:cNvSpPr>
              <a:spLocks noChangeShapeType="1"/>
            </p:cNvSpPr>
            <p:nvPr/>
          </p:nvSpPr>
          <p:spPr bwMode="auto">
            <a:xfrm>
              <a:off x="2616" y="3689"/>
              <a:ext cx="1" cy="34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210" name="Line 1175"/>
            <p:cNvSpPr>
              <a:spLocks noChangeShapeType="1"/>
            </p:cNvSpPr>
            <p:nvPr/>
          </p:nvSpPr>
          <p:spPr bwMode="auto">
            <a:xfrm>
              <a:off x="3332" y="3689"/>
              <a:ext cx="1" cy="34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211" name="Line 1176"/>
            <p:cNvSpPr>
              <a:spLocks noChangeShapeType="1"/>
            </p:cNvSpPr>
            <p:nvPr/>
          </p:nvSpPr>
          <p:spPr bwMode="auto">
            <a:xfrm>
              <a:off x="4060" y="3689"/>
              <a:ext cx="1" cy="34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3689" name="Rectangle 1177"/>
            <p:cNvSpPr>
              <a:spLocks noChangeArrowheads="1"/>
            </p:cNvSpPr>
            <p:nvPr/>
          </p:nvSpPr>
          <p:spPr bwMode="auto">
            <a:xfrm>
              <a:off x="2202" y="3756"/>
              <a:ext cx="1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333399"/>
                  </a:solidFill>
                  <a:latin typeface="Tahoma" panose="020B0604030504040204" pitchFamily="34" charset="0"/>
                </a:rPr>
                <a:t>t0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90" name="Rectangle 1178"/>
            <p:cNvSpPr>
              <a:spLocks noChangeArrowheads="1"/>
            </p:cNvSpPr>
            <p:nvPr/>
          </p:nvSpPr>
          <p:spPr bwMode="auto">
            <a:xfrm>
              <a:off x="2716" y="3756"/>
              <a:ext cx="5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333399"/>
                  </a:solidFill>
                  <a:latin typeface="Tahoma" panose="020B0604030504040204" pitchFamily="34" charset="0"/>
                </a:rPr>
                <a:t>1 month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93691" name="Rectangle 1179"/>
            <p:cNvSpPr>
              <a:spLocks noChangeArrowheads="1"/>
            </p:cNvSpPr>
            <p:nvPr/>
          </p:nvSpPr>
          <p:spPr bwMode="auto">
            <a:xfrm>
              <a:off x="3410" y="3756"/>
              <a:ext cx="5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>
                  <a:solidFill>
                    <a:srgbClr val="333399"/>
                  </a:solidFill>
                  <a:latin typeface="Tahoma" panose="020B0604030504040204" pitchFamily="34" charset="0"/>
                </a:rPr>
                <a:t>2 months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0215" name="Rectangle 1180"/>
            <p:cNvSpPr>
              <a:spLocks noChangeArrowheads="1"/>
            </p:cNvSpPr>
            <p:nvPr/>
          </p:nvSpPr>
          <p:spPr bwMode="auto">
            <a:xfrm>
              <a:off x="4362" y="2426"/>
              <a:ext cx="1354" cy="4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16" name="Rectangle 1181"/>
            <p:cNvSpPr>
              <a:spLocks noChangeArrowheads="1"/>
            </p:cNvSpPr>
            <p:nvPr/>
          </p:nvSpPr>
          <p:spPr bwMode="auto">
            <a:xfrm>
              <a:off x="4418" y="2515"/>
              <a:ext cx="11" cy="78"/>
            </a:xfrm>
            <a:prstGeom prst="rect">
              <a:avLst/>
            </a:prstGeom>
            <a:solidFill>
              <a:srgbClr val="45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17" name="Rectangle 1182"/>
            <p:cNvSpPr>
              <a:spLocks noChangeArrowheads="1"/>
            </p:cNvSpPr>
            <p:nvPr/>
          </p:nvSpPr>
          <p:spPr bwMode="auto">
            <a:xfrm>
              <a:off x="4429" y="2515"/>
              <a:ext cx="11" cy="78"/>
            </a:xfrm>
            <a:prstGeom prst="rect">
              <a:avLst/>
            </a:prstGeom>
            <a:solidFill>
              <a:srgbClr val="A4A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18" name="Rectangle 1183"/>
            <p:cNvSpPr>
              <a:spLocks noChangeArrowheads="1"/>
            </p:cNvSpPr>
            <p:nvPr/>
          </p:nvSpPr>
          <p:spPr bwMode="auto">
            <a:xfrm>
              <a:off x="4440" y="2515"/>
              <a:ext cx="11" cy="78"/>
            </a:xfrm>
            <a:prstGeom prst="rect">
              <a:avLst/>
            </a:prstGeom>
            <a:solidFill>
              <a:srgbClr val="E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19" name="Rectangle 1184"/>
            <p:cNvSpPr>
              <a:spLocks noChangeArrowheads="1"/>
            </p:cNvSpPr>
            <p:nvPr/>
          </p:nvSpPr>
          <p:spPr bwMode="auto">
            <a:xfrm>
              <a:off x="4451" y="2515"/>
              <a:ext cx="11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0" name="Rectangle 1185"/>
            <p:cNvSpPr>
              <a:spLocks noChangeArrowheads="1"/>
            </p:cNvSpPr>
            <p:nvPr/>
          </p:nvSpPr>
          <p:spPr bwMode="auto">
            <a:xfrm>
              <a:off x="4462" y="2515"/>
              <a:ext cx="12" cy="78"/>
            </a:xfrm>
            <a:prstGeom prst="rect">
              <a:avLst/>
            </a:prstGeom>
            <a:solidFill>
              <a:srgbClr val="E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1" name="Rectangle 1186"/>
            <p:cNvSpPr>
              <a:spLocks noChangeArrowheads="1"/>
            </p:cNvSpPr>
            <p:nvPr/>
          </p:nvSpPr>
          <p:spPr bwMode="auto">
            <a:xfrm>
              <a:off x="4474" y="2515"/>
              <a:ext cx="11" cy="78"/>
            </a:xfrm>
            <a:prstGeom prst="rect">
              <a:avLst/>
            </a:prstGeom>
            <a:solidFill>
              <a:srgbClr val="A4A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2" name="Rectangle 1187"/>
            <p:cNvSpPr>
              <a:spLocks noChangeArrowheads="1"/>
            </p:cNvSpPr>
            <p:nvPr/>
          </p:nvSpPr>
          <p:spPr bwMode="auto">
            <a:xfrm>
              <a:off x="4485" y="2515"/>
              <a:ext cx="11" cy="78"/>
            </a:xfrm>
            <a:prstGeom prst="rect">
              <a:avLst/>
            </a:prstGeom>
            <a:solidFill>
              <a:srgbClr val="45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3" name="Rectangle 1188"/>
            <p:cNvSpPr>
              <a:spLocks noChangeArrowheads="1"/>
            </p:cNvSpPr>
            <p:nvPr/>
          </p:nvSpPr>
          <p:spPr bwMode="auto">
            <a:xfrm>
              <a:off x="4418" y="2515"/>
              <a:ext cx="89" cy="8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3701" name="Rectangle 1189"/>
            <p:cNvSpPr>
              <a:spLocks noChangeArrowheads="1"/>
            </p:cNvSpPr>
            <p:nvPr/>
          </p:nvSpPr>
          <p:spPr bwMode="auto">
            <a:xfrm>
              <a:off x="4541" y="2459"/>
              <a:ext cx="111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000080"/>
                  </a:solidFill>
                  <a:latin typeface="Tahoma" panose="020B0604030504040204" pitchFamily="34" charset="0"/>
                </a:rPr>
                <a:t>SIDEREMIA mg/dl</a:t>
              </a:r>
              <a:endParaRPr lang="it-IT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0225" name="Rectangle 1190"/>
            <p:cNvSpPr>
              <a:spLocks noChangeArrowheads="1"/>
            </p:cNvSpPr>
            <p:nvPr/>
          </p:nvSpPr>
          <p:spPr bwMode="auto">
            <a:xfrm>
              <a:off x="4418" y="2750"/>
              <a:ext cx="11" cy="78"/>
            </a:xfrm>
            <a:prstGeom prst="rect">
              <a:avLst/>
            </a:prstGeom>
            <a:solidFill>
              <a:srgbClr val="8B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6" name="Rectangle 1191"/>
            <p:cNvSpPr>
              <a:spLocks noChangeArrowheads="1"/>
            </p:cNvSpPr>
            <p:nvPr/>
          </p:nvSpPr>
          <p:spPr bwMode="auto">
            <a:xfrm>
              <a:off x="4429" y="2750"/>
              <a:ext cx="11" cy="78"/>
            </a:xfrm>
            <a:prstGeom prst="rect">
              <a:avLst/>
            </a:prstGeom>
            <a:solidFill>
              <a:srgbClr val="BD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7" name="Rectangle 1192"/>
            <p:cNvSpPr>
              <a:spLocks noChangeArrowheads="1"/>
            </p:cNvSpPr>
            <p:nvPr/>
          </p:nvSpPr>
          <p:spPr bwMode="auto">
            <a:xfrm>
              <a:off x="4440" y="2750"/>
              <a:ext cx="11" cy="78"/>
            </a:xfrm>
            <a:prstGeom prst="rect">
              <a:avLst/>
            </a:prstGeom>
            <a:solidFill>
              <a:srgbClr val="ED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8" name="Rectangle 1193"/>
            <p:cNvSpPr>
              <a:spLocks noChangeArrowheads="1"/>
            </p:cNvSpPr>
            <p:nvPr/>
          </p:nvSpPr>
          <p:spPr bwMode="auto">
            <a:xfrm>
              <a:off x="4451" y="2750"/>
              <a:ext cx="11" cy="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29" name="Rectangle 1194"/>
            <p:cNvSpPr>
              <a:spLocks noChangeArrowheads="1"/>
            </p:cNvSpPr>
            <p:nvPr/>
          </p:nvSpPr>
          <p:spPr bwMode="auto">
            <a:xfrm>
              <a:off x="4462" y="2750"/>
              <a:ext cx="12" cy="78"/>
            </a:xfrm>
            <a:prstGeom prst="rect">
              <a:avLst/>
            </a:prstGeom>
            <a:solidFill>
              <a:srgbClr val="ED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30" name="Rectangle 1195"/>
            <p:cNvSpPr>
              <a:spLocks noChangeArrowheads="1"/>
            </p:cNvSpPr>
            <p:nvPr/>
          </p:nvSpPr>
          <p:spPr bwMode="auto">
            <a:xfrm>
              <a:off x="4474" y="2750"/>
              <a:ext cx="11" cy="78"/>
            </a:xfrm>
            <a:prstGeom prst="rect">
              <a:avLst/>
            </a:prstGeom>
            <a:solidFill>
              <a:srgbClr val="BD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31" name="Rectangle 1196"/>
            <p:cNvSpPr>
              <a:spLocks noChangeArrowheads="1"/>
            </p:cNvSpPr>
            <p:nvPr/>
          </p:nvSpPr>
          <p:spPr bwMode="auto">
            <a:xfrm>
              <a:off x="4485" y="2750"/>
              <a:ext cx="11" cy="78"/>
            </a:xfrm>
            <a:prstGeom prst="rect">
              <a:avLst/>
            </a:prstGeom>
            <a:solidFill>
              <a:srgbClr val="8B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0232" name="Rectangle 1197"/>
            <p:cNvSpPr>
              <a:spLocks noChangeArrowheads="1"/>
            </p:cNvSpPr>
            <p:nvPr/>
          </p:nvSpPr>
          <p:spPr bwMode="auto">
            <a:xfrm>
              <a:off x="4418" y="2750"/>
              <a:ext cx="89" cy="89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3710" name="Rectangle 1198"/>
            <p:cNvSpPr>
              <a:spLocks noChangeArrowheads="1"/>
            </p:cNvSpPr>
            <p:nvPr/>
          </p:nvSpPr>
          <p:spPr bwMode="auto">
            <a:xfrm>
              <a:off x="4428" y="2694"/>
              <a:ext cx="130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>
                  <a:solidFill>
                    <a:srgbClr val="000080"/>
                  </a:solidFill>
                  <a:latin typeface="Tahoma" panose="020B0604030504040204" pitchFamily="34" charset="0"/>
                </a:rPr>
                <a:t>   FERRITINEMIA ng/ml</a:t>
              </a:r>
              <a:endParaRPr lang="it-IT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0234" name="Rectangle 1199"/>
            <p:cNvSpPr>
              <a:spLocks noChangeArrowheads="1"/>
            </p:cNvSpPr>
            <p:nvPr/>
          </p:nvSpPr>
          <p:spPr bwMode="auto">
            <a:xfrm>
              <a:off x="1530" y="1218"/>
              <a:ext cx="4231" cy="2907"/>
            </a:xfrm>
            <a:prstGeom prst="rect">
              <a:avLst/>
            </a:prstGeom>
            <a:noFill/>
            <a:ln w="1746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00035" name="Rectangle 5"/>
          <p:cNvSpPr>
            <a:spLocks noChangeArrowheads="1"/>
          </p:cNvSpPr>
          <p:nvPr/>
        </p:nvSpPr>
        <p:spPr bwMode="auto">
          <a:xfrm>
            <a:off x="9983789" y="1196975"/>
            <a:ext cx="288925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00036" name="Line 603"/>
          <p:cNvSpPr>
            <a:spLocks noChangeShapeType="1"/>
          </p:cNvSpPr>
          <p:nvPr/>
        </p:nvSpPr>
        <p:spPr bwMode="auto">
          <a:xfrm flipH="1">
            <a:off x="6456363" y="1770064"/>
            <a:ext cx="2159000" cy="6508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636" name="Text Box 604"/>
          <p:cNvSpPr txBox="1">
            <a:spLocks noChangeArrowheads="1"/>
          </p:cNvSpPr>
          <p:nvPr/>
        </p:nvSpPr>
        <p:spPr bwMode="auto">
          <a:xfrm>
            <a:off x="7967663" y="1293813"/>
            <a:ext cx="1295400" cy="4619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+55%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858963" y="2816226"/>
            <a:ext cx="2373312" cy="784225"/>
          </a:xfrm>
        </p:spPr>
        <p:txBody>
          <a:bodyPr/>
          <a:lstStyle/>
          <a:p>
            <a:pPr marL="0" indent="0" eaLnBrk="1" hangingPunct="1">
              <a:buNone/>
            </a:pPr>
            <a:endParaRPr lang="it-IT" altLang="en-US" sz="2000">
              <a:solidFill>
                <a:schemeClr val="bg2"/>
              </a:solidFill>
            </a:endParaRPr>
          </a:p>
          <a:p>
            <a:pPr marL="0" indent="0" eaLnBrk="1" hangingPunct="1">
              <a:buNone/>
            </a:pPr>
            <a:r>
              <a:rPr lang="it-IT" altLang="en-US" sz="1600">
                <a:solidFill>
                  <a:schemeClr val="bg2"/>
                </a:solidFill>
                <a:latin typeface="Tahoma" panose="020B0604030504040204" pitchFamily="34" charset="0"/>
              </a:rPr>
              <a:t>Subjects with a sideremia level &lt;60</a:t>
            </a:r>
            <a:endParaRPr lang="fr-FR" altLang="en-US" sz="16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pic>
        <p:nvPicPr>
          <p:cNvPr id="300039" name="Picture 2" descr="Logo_Policlinico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1" y="722314"/>
            <a:ext cx="9763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0" name="Rectangle 1494"/>
          <p:cNvSpPr>
            <a:spLocks noChangeArrowheads="1"/>
          </p:cNvSpPr>
          <p:nvPr/>
        </p:nvSpPr>
        <p:spPr bwMode="auto">
          <a:xfrm>
            <a:off x="1884363" y="785814"/>
            <a:ext cx="3022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Pavia Study  </a:t>
            </a:r>
          </a:p>
        </p:txBody>
      </p:sp>
    </p:spTree>
    <p:extLst>
      <p:ext uri="{BB962C8B-B14F-4D97-AF65-F5344CB8AC3E}">
        <p14:creationId xmlns:p14="http://schemas.microsoft.com/office/powerpoint/2010/main" val="278259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Logo_Policlinic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1" y="722314"/>
            <a:ext cx="9763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8648700" y="4978401"/>
            <a:ext cx="1047750" cy="4619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+50%</a:t>
            </a:r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auto">
          <a:xfrm flipH="1" flipV="1">
            <a:off x="7608889" y="5229226"/>
            <a:ext cx="1023937" cy="238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10344150" y="765176"/>
            <a:ext cx="323850" cy="609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pSp>
        <p:nvGrpSpPr>
          <p:cNvPr id="301062" name="Group 6"/>
          <p:cNvGrpSpPr>
            <a:grpSpLocks/>
          </p:cNvGrpSpPr>
          <p:nvPr/>
        </p:nvGrpSpPr>
        <p:grpSpPr bwMode="auto">
          <a:xfrm>
            <a:off x="3935414" y="2133601"/>
            <a:ext cx="6408737" cy="4265613"/>
            <a:chOff x="1519" y="1344"/>
            <a:chExt cx="4037" cy="2687"/>
          </a:xfrm>
        </p:grpSpPr>
        <p:sp>
          <p:nvSpPr>
            <p:cNvPr id="30106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59" y="1344"/>
              <a:ext cx="3855" cy="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1068" name="Group 8"/>
            <p:cNvGrpSpPr>
              <a:grpSpLocks/>
            </p:cNvGrpSpPr>
            <p:nvPr/>
          </p:nvGrpSpPr>
          <p:grpSpPr bwMode="auto">
            <a:xfrm>
              <a:off x="1519" y="1346"/>
              <a:ext cx="3834" cy="2634"/>
              <a:chOff x="1525" y="1335"/>
              <a:chExt cx="3834" cy="2634"/>
            </a:xfrm>
          </p:grpSpPr>
          <p:sp>
            <p:nvSpPr>
              <p:cNvPr id="301464" name="Rectangle 9"/>
              <p:cNvSpPr>
                <a:spLocks noChangeArrowheads="1"/>
              </p:cNvSpPr>
              <p:nvPr/>
            </p:nvSpPr>
            <p:spPr bwMode="auto">
              <a:xfrm>
                <a:off x="1525" y="1335"/>
                <a:ext cx="3834" cy="263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pic>
            <p:nvPicPr>
              <p:cNvPr id="301465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" y="3463"/>
                <a:ext cx="2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466" name="Freeform 11"/>
              <p:cNvSpPr>
                <a:spLocks/>
              </p:cNvSpPr>
              <p:nvPr/>
            </p:nvSpPr>
            <p:spPr bwMode="auto">
              <a:xfrm>
                <a:off x="1859" y="3463"/>
                <a:ext cx="2110" cy="111"/>
              </a:xfrm>
              <a:custGeom>
                <a:avLst/>
                <a:gdLst>
                  <a:gd name="T0" fmla="*/ 0 w 2110"/>
                  <a:gd name="T1" fmla="*/ 111 h 111"/>
                  <a:gd name="T2" fmla="*/ 153 w 2110"/>
                  <a:gd name="T3" fmla="*/ 0 h 111"/>
                  <a:gd name="T4" fmla="*/ 2110 w 2110"/>
                  <a:gd name="T5" fmla="*/ 0 h 111"/>
                  <a:gd name="T6" fmla="*/ 1958 w 2110"/>
                  <a:gd name="T7" fmla="*/ 111 h 111"/>
                  <a:gd name="T8" fmla="*/ 0 w 2110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0"/>
                  <a:gd name="T16" fmla="*/ 0 h 111"/>
                  <a:gd name="T17" fmla="*/ 2110 w 211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0" h="111">
                    <a:moveTo>
                      <a:pt x="0" y="111"/>
                    </a:moveTo>
                    <a:lnTo>
                      <a:pt x="153" y="0"/>
                    </a:lnTo>
                    <a:lnTo>
                      <a:pt x="2110" y="0"/>
                    </a:lnTo>
                    <a:lnTo>
                      <a:pt x="19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67" name="Freeform 12"/>
              <p:cNvSpPr>
                <a:spLocks/>
              </p:cNvSpPr>
              <p:nvPr/>
            </p:nvSpPr>
            <p:spPr bwMode="auto">
              <a:xfrm>
                <a:off x="1859" y="3463"/>
                <a:ext cx="2110" cy="111"/>
              </a:xfrm>
              <a:custGeom>
                <a:avLst/>
                <a:gdLst>
                  <a:gd name="T0" fmla="*/ 0 w 2110"/>
                  <a:gd name="T1" fmla="*/ 111 h 111"/>
                  <a:gd name="T2" fmla="*/ 153 w 2110"/>
                  <a:gd name="T3" fmla="*/ 0 h 111"/>
                  <a:gd name="T4" fmla="*/ 2110 w 2110"/>
                  <a:gd name="T5" fmla="*/ 0 h 111"/>
                  <a:gd name="T6" fmla="*/ 1958 w 2110"/>
                  <a:gd name="T7" fmla="*/ 111 h 111"/>
                  <a:gd name="T8" fmla="*/ 0 w 2110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0"/>
                  <a:gd name="T16" fmla="*/ 0 h 111"/>
                  <a:gd name="T17" fmla="*/ 2110 w 211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0" h="111">
                    <a:moveTo>
                      <a:pt x="0" y="111"/>
                    </a:moveTo>
                    <a:lnTo>
                      <a:pt x="153" y="0"/>
                    </a:lnTo>
                    <a:lnTo>
                      <a:pt x="2110" y="0"/>
                    </a:lnTo>
                    <a:lnTo>
                      <a:pt x="19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1468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" y="3463"/>
                <a:ext cx="2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469" name="Freeform 14"/>
              <p:cNvSpPr>
                <a:spLocks/>
              </p:cNvSpPr>
              <p:nvPr/>
            </p:nvSpPr>
            <p:spPr bwMode="auto">
              <a:xfrm>
                <a:off x="1859" y="3463"/>
                <a:ext cx="2110" cy="111"/>
              </a:xfrm>
              <a:custGeom>
                <a:avLst/>
                <a:gdLst>
                  <a:gd name="T0" fmla="*/ 0 w 2110"/>
                  <a:gd name="T1" fmla="*/ 111 h 111"/>
                  <a:gd name="T2" fmla="*/ 153 w 2110"/>
                  <a:gd name="T3" fmla="*/ 0 h 111"/>
                  <a:gd name="T4" fmla="*/ 2110 w 2110"/>
                  <a:gd name="T5" fmla="*/ 0 h 111"/>
                  <a:gd name="T6" fmla="*/ 1958 w 2110"/>
                  <a:gd name="T7" fmla="*/ 111 h 111"/>
                  <a:gd name="T8" fmla="*/ 0 w 2110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0"/>
                  <a:gd name="T16" fmla="*/ 0 h 111"/>
                  <a:gd name="T17" fmla="*/ 2110 w 211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0" h="111">
                    <a:moveTo>
                      <a:pt x="0" y="111"/>
                    </a:moveTo>
                    <a:lnTo>
                      <a:pt x="153" y="0"/>
                    </a:lnTo>
                    <a:lnTo>
                      <a:pt x="2110" y="0"/>
                    </a:lnTo>
                    <a:lnTo>
                      <a:pt x="1958" y="111"/>
                    </a:lnTo>
                    <a:lnTo>
                      <a:pt x="0" y="111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1470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" y="1446"/>
                <a:ext cx="163" cy="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471" name="Freeform 16"/>
              <p:cNvSpPr>
                <a:spLocks/>
              </p:cNvSpPr>
              <p:nvPr/>
            </p:nvSpPr>
            <p:spPr bwMode="auto">
              <a:xfrm>
                <a:off x="1859" y="1446"/>
                <a:ext cx="153" cy="2128"/>
              </a:xfrm>
              <a:custGeom>
                <a:avLst/>
                <a:gdLst>
                  <a:gd name="T0" fmla="*/ 0 w 153"/>
                  <a:gd name="T1" fmla="*/ 2128 h 2128"/>
                  <a:gd name="T2" fmla="*/ 0 w 153"/>
                  <a:gd name="T3" fmla="*/ 112 h 2128"/>
                  <a:gd name="T4" fmla="*/ 153 w 153"/>
                  <a:gd name="T5" fmla="*/ 0 h 2128"/>
                  <a:gd name="T6" fmla="*/ 153 w 153"/>
                  <a:gd name="T7" fmla="*/ 2017 h 2128"/>
                  <a:gd name="T8" fmla="*/ 0 w 153"/>
                  <a:gd name="T9" fmla="*/ 2128 h 2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128"/>
                  <a:gd name="T17" fmla="*/ 153 w 153"/>
                  <a:gd name="T18" fmla="*/ 2128 h 2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128">
                    <a:moveTo>
                      <a:pt x="0" y="2128"/>
                    </a:moveTo>
                    <a:lnTo>
                      <a:pt x="0" y="112"/>
                    </a:lnTo>
                    <a:lnTo>
                      <a:pt x="153" y="0"/>
                    </a:lnTo>
                    <a:lnTo>
                      <a:pt x="153" y="2017"/>
                    </a:lnTo>
                    <a:lnTo>
                      <a:pt x="0" y="2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72" name="Freeform 17"/>
              <p:cNvSpPr>
                <a:spLocks/>
              </p:cNvSpPr>
              <p:nvPr/>
            </p:nvSpPr>
            <p:spPr bwMode="auto">
              <a:xfrm>
                <a:off x="1859" y="1446"/>
                <a:ext cx="153" cy="2128"/>
              </a:xfrm>
              <a:custGeom>
                <a:avLst/>
                <a:gdLst>
                  <a:gd name="T0" fmla="*/ 0 w 153"/>
                  <a:gd name="T1" fmla="*/ 2128 h 2128"/>
                  <a:gd name="T2" fmla="*/ 0 w 153"/>
                  <a:gd name="T3" fmla="*/ 112 h 2128"/>
                  <a:gd name="T4" fmla="*/ 153 w 153"/>
                  <a:gd name="T5" fmla="*/ 0 h 2128"/>
                  <a:gd name="T6" fmla="*/ 153 w 153"/>
                  <a:gd name="T7" fmla="*/ 2017 h 2128"/>
                  <a:gd name="T8" fmla="*/ 0 w 153"/>
                  <a:gd name="T9" fmla="*/ 2128 h 2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128"/>
                  <a:gd name="T17" fmla="*/ 153 w 153"/>
                  <a:gd name="T18" fmla="*/ 2128 h 2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128">
                    <a:moveTo>
                      <a:pt x="0" y="2128"/>
                    </a:moveTo>
                    <a:lnTo>
                      <a:pt x="0" y="112"/>
                    </a:lnTo>
                    <a:lnTo>
                      <a:pt x="153" y="0"/>
                    </a:lnTo>
                    <a:lnTo>
                      <a:pt x="153" y="2017"/>
                    </a:lnTo>
                    <a:lnTo>
                      <a:pt x="0" y="2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1473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" y="1446"/>
                <a:ext cx="163" cy="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474" name="Freeform 19"/>
              <p:cNvSpPr>
                <a:spLocks/>
              </p:cNvSpPr>
              <p:nvPr/>
            </p:nvSpPr>
            <p:spPr bwMode="auto">
              <a:xfrm>
                <a:off x="1859" y="1446"/>
                <a:ext cx="153" cy="2128"/>
              </a:xfrm>
              <a:custGeom>
                <a:avLst/>
                <a:gdLst>
                  <a:gd name="T0" fmla="*/ 0 w 153"/>
                  <a:gd name="T1" fmla="*/ 2128 h 2128"/>
                  <a:gd name="T2" fmla="*/ 0 w 153"/>
                  <a:gd name="T3" fmla="*/ 112 h 2128"/>
                  <a:gd name="T4" fmla="*/ 153 w 153"/>
                  <a:gd name="T5" fmla="*/ 0 h 2128"/>
                  <a:gd name="T6" fmla="*/ 153 w 153"/>
                  <a:gd name="T7" fmla="*/ 2017 h 2128"/>
                  <a:gd name="T8" fmla="*/ 0 w 153"/>
                  <a:gd name="T9" fmla="*/ 2128 h 2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128"/>
                  <a:gd name="T17" fmla="*/ 153 w 153"/>
                  <a:gd name="T18" fmla="*/ 2128 h 2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128">
                    <a:moveTo>
                      <a:pt x="0" y="2128"/>
                    </a:moveTo>
                    <a:lnTo>
                      <a:pt x="0" y="112"/>
                    </a:lnTo>
                    <a:lnTo>
                      <a:pt x="153" y="0"/>
                    </a:lnTo>
                    <a:lnTo>
                      <a:pt x="153" y="2017"/>
                    </a:lnTo>
                    <a:lnTo>
                      <a:pt x="0" y="2128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301475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2" y="1446"/>
                <a:ext cx="1957" cy="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476" name="Rectangle 21"/>
              <p:cNvSpPr>
                <a:spLocks noChangeArrowheads="1"/>
              </p:cNvSpPr>
              <p:nvPr/>
            </p:nvSpPr>
            <p:spPr bwMode="auto">
              <a:xfrm>
                <a:off x="2012" y="1446"/>
                <a:ext cx="1957" cy="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77" name="Freeform 22"/>
              <p:cNvSpPr>
                <a:spLocks/>
              </p:cNvSpPr>
              <p:nvPr/>
            </p:nvSpPr>
            <p:spPr bwMode="auto">
              <a:xfrm>
                <a:off x="1859" y="3463"/>
                <a:ext cx="2110" cy="111"/>
              </a:xfrm>
              <a:custGeom>
                <a:avLst/>
                <a:gdLst>
                  <a:gd name="T0" fmla="*/ 0 w 208"/>
                  <a:gd name="T1" fmla="*/ 114047 h 11"/>
                  <a:gd name="T2" fmla="*/ 158676 w 208"/>
                  <a:gd name="T3" fmla="*/ 0 h 11"/>
                  <a:gd name="T4" fmla="*/ 2202586 w 20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1"/>
                  <a:gd name="T11" fmla="*/ 208 w 20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1">
                    <a:moveTo>
                      <a:pt x="0" y="11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78" name="Freeform 23"/>
              <p:cNvSpPr>
                <a:spLocks/>
              </p:cNvSpPr>
              <p:nvPr/>
            </p:nvSpPr>
            <p:spPr bwMode="auto">
              <a:xfrm>
                <a:off x="1859" y="3209"/>
                <a:ext cx="2110" cy="122"/>
              </a:xfrm>
              <a:custGeom>
                <a:avLst/>
                <a:gdLst>
                  <a:gd name="T0" fmla="*/ 0 w 208"/>
                  <a:gd name="T1" fmla="*/ 128171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79" name="Freeform 24"/>
              <p:cNvSpPr>
                <a:spLocks/>
              </p:cNvSpPr>
              <p:nvPr/>
            </p:nvSpPr>
            <p:spPr bwMode="auto">
              <a:xfrm>
                <a:off x="1859" y="2956"/>
                <a:ext cx="2110" cy="122"/>
              </a:xfrm>
              <a:custGeom>
                <a:avLst/>
                <a:gdLst>
                  <a:gd name="T0" fmla="*/ 0 w 208"/>
                  <a:gd name="T1" fmla="*/ 128171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0" name="Freeform 25"/>
              <p:cNvSpPr>
                <a:spLocks/>
              </p:cNvSpPr>
              <p:nvPr/>
            </p:nvSpPr>
            <p:spPr bwMode="auto">
              <a:xfrm>
                <a:off x="1859" y="2703"/>
                <a:ext cx="2110" cy="121"/>
              </a:xfrm>
              <a:custGeom>
                <a:avLst/>
                <a:gdLst>
                  <a:gd name="T0" fmla="*/ 0 w 208"/>
                  <a:gd name="T1" fmla="*/ 124045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1" name="Freeform 26"/>
              <p:cNvSpPr>
                <a:spLocks/>
              </p:cNvSpPr>
              <p:nvPr/>
            </p:nvSpPr>
            <p:spPr bwMode="auto">
              <a:xfrm>
                <a:off x="1859" y="2449"/>
                <a:ext cx="2110" cy="122"/>
              </a:xfrm>
              <a:custGeom>
                <a:avLst/>
                <a:gdLst>
                  <a:gd name="T0" fmla="*/ 0 w 208"/>
                  <a:gd name="T1" fmla="*/ 128171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2" name="Freeform 27"/>
              <p:cNvSpPr>
                <a:spLocks/>
              </p:cNvSpPr>
              <p:nvPr/>
            </p:nvSpPr>
            <p:spPr bwMode="auto">
              <a:xfrm>
                <a:off x="1859" y="2196"/>
                <a:ext cx="2110" cy="122"/>
              </a:xfrm>
              <a:custGeom>
                <a:avLst/>
                <a:gdLst>
                  <a:gd name="T0" fmla="*/ 0 w 208"/>
                  <a:gd name="T1" fmla="*/ 128171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3" name="Freeform 28"/>
              <p:cNvSpPr>
                <a:spLocks/>
              </p:cNvSpPr>
              <p:nvPr/>
            </p:nvSpPr>
            <p:spPr bwMode="auto">
              <a:xfrm>
                <a:off x="1859" y="1943"/>
                <a:ext cx="2110" cy="121"/>
              </a:xfrm>
              <a:custGeom>
                <a:avLst/>
                <a:gdLst>
                  <a:gd name="T0" fmla="*/ 0 w 208"/>
                  <a:gd name="T1" fmla="*/ 124045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4" name="Freeform 29"/>
              <p:cNvSpPr>
                <a:spLocks/>
              </p:cNvSpPr>
              <p:nvPr/>
            </p:nvSpPr>
            <p:spPr bwMode="auto">
              <a:xfrm>
                <a:off x="1859" y="1689"/>
                <a:ext cx="2110" cy="122"/>
              </a:xfrm>
              <a:custGeom>
                <a:avLst/>
                <a:gdLst>
                  <a:gd name="T0" fmla="*/ 0 w 208"/>
                  <a:gd name="T1" fmla="*/ 128171 h 12"/>
                  <a:gd name="T2" fmla="*/ 158676 w 208"/>
                  <a:gd name="T3" fmla="*/ 0 h 12"/>
                  <a:gd name="T4" fmla="*/ 2202586 w 20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2"/>
                  <a:gd name="T11" fmla="*/ 208 w 20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2">
                    <a:moveTo>
                      <a:pt x="0" y="12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5" name="Freeform 30"/>
              <p:cNvSpPr>
                <a:spLocks/>
              </p:cNvSpPr>
              <p:nvPr/>
            </p:nvSpPr>
            <p:spPr bwMode="auto">
              <a:xfrm>
                <a:off x="1859" y="1446"/>
                <a:ext cx="2110" cy="112"/>
              </a:xfrm>
              <a:custGeom>
                <a:avLst/>
                <a:gdLst>
                  <a:gd name="T0" fmla="*/ 0 w 208"/>
                  <a:gd name="T1" fmla="*/ 118180 h 11"/>
                  <a:gd name="T2" fmla="*/ 158676 w 208"/>
                  <a:gd name="T3" fmla="*/ 0 h 11"/>
                  <a:gd name="T4" fmla="*/ 2202586 w 20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208"/>
                  <a:gd name="T10" fmla="*/ 0 h 11"/>
                  <a:gd name="T11" fmla="*/ 208 w 20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8" h="11">
                    <a:moveTo>
                      <a:pt x="0" y="11"/>
                    </a:moveTo>
                    <a:lnTo>
                      <a:pt x="15" y="0"/>
                    </a:lnTo>
                    <a:lnTo>
                      <a:pt x="208" y="0"/>
                    </a:lnTo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6" name="Freeform 31"/>
              <p:cNvSpPr>
                <a:spLocks/>
              </p:cNvSpPr>
              <p:nvPr/>
            </p:nvSpPr>
            <p:spPr bwMode="auto">
              <a:xfrm>
                <a:off x="1859" y="3463"/>
                <a:ext cx="2110" cy="111"/>
              </a:xfrm>
              <a:custGeom>
                <a:avLst/>
                <a:gdLst>
                  <a:gd name="T0" fmla="*/ 2110 w 2110"/>
                  <a:gd name="T1" fmla="*/ 0 h 111"/>
                  <a:gd name="T2" fmla="*/ 1958 w 2110"/>
                  <a:gd name="T3" fmla="*/ 111 h 111"/>
                  <a:gd name="T4" fmla="*/ 0 w 2110"/>
                  <a:gd name="T5" fmla="*/ 111 h 111"/>
                  <a:gd name="T6" fmla="*/ 153 w 2110"/>
                  <a:gd name="T7" fmla="*/ 0 h 111"/>
                  <a:gd name="T8" fmla="*/ 2110 w 2110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0"/>
                  <a:gd name="T16" fmla="*/ 0 h 111"/>
                  <a:gd name="T17" fmla="*/ 2110 w 2110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0" h="111">
                    <a:moveTo>
                      <a:pt x="2110" y="0"/>
                    </a:moveTo>
                    <a:lnTo>
                      <a:pt x="1958" y="111"/>
                    </a:lnTo>
                    <a:lnTo>
                      <a:pt x="0" y="111"/>
                    </a:lnTo>
                    <a:lnTo>
                      <a:pt x="153" y="0"/>
                    </a:lnTo>
                    <a:lnTo>
                      <a:pt x="2110" y="0"/>
                    </a:lnTo>
                    <a:close/>
                  </a:path>
                </a:pathLst>
              </a:custGeom>
              <a:noFill/>
              <a:ln w="0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7" name="Freeform 32"/>
              <p:cNvSpPr>
                <a:spLocks/>
              </p:cNvSpPr>
              <p:nvPr/>
            </p:nvSpPr>
            <p:spPr bwMode="auto">
              <a:xfrm>
                <a:off x="1859" y="1446"/>
                <a:ext cx="153" cy="2128"/>
              </a:xfrm>
              <a:custGeom>
                <a:avLst/>
                <a:gdLst>
                  <a:gd name="T0" fmla="*/ 0 w 153"/>
                  <a:gd name="T1" fmla="*/ 2128 h 2128"/>
                  <a:gd name="T2" fmla="*/ 0 w 153"/>
                  <a:gd name="T3" fmla="*/ 112 h 2128"/>
                  <a:gd name="T4" fmla="*/ 153 w 153"/>
                  <a:gd name="T5" fmla="*/ 0 h 2128"/>
                  <a:gd name="T6" fmla="*/ 153 w 153"/>
                  <a:gd name="T7" fmla="*/ 2017 h 2128"/>
                  <a:gd name="T8" fmla="*/ 0 w 153"/>
                  <a:gd name="T9" fmla="*/ 2128 h 2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2128"/>
                  <a:gd name="T17" fmla="*/ 153 w 153"/>
                  <a:gd name="T18" fmla="*/ 2128 h 2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2128">
                    <a:moveTo>
                      <a:pt x="0" y="2128"/>
                    </a:moveTo>
                    <a:lnTo>
                      <a:pt x="0" y="112"/>
                    </a:lnTo>
                    <a:lnTo>
                      <a:pt x="153" y="0"/>
                    </a:lnTo>
                    <a:lnTo>
                      <a:pt x="153" y="2017"/>
                    </a:lnTo>
                    <a:lnTo>
                      <a:pt x="0" y="2128"/>
                    </a:lnTo>
                    <a:close/>
                  </a:path>
                </a:pathLst>
              </a:cu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88" name="Rectangle 33"/>
              <p:cNvSpPr>
                <a:spLocks noChangeArrowheads="1"/>
              </p:cNvSpPr>
              <p:nvPr/>
            </p:nvSpPr>
            <p:spPr bwMode="auto">
              <a:xfrm>
                <a:off x="2012" y="1446"/>
                <a:ext cx="1957" cy="2017"/>
              </a:xfrm>
              <a:prstGeom prst="rect">
                <a:avLst/>
              </a:prstGeom>
              <a:noFill/>
              <a:ln w="1587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89" name="Rectangle 34"/>
              <p:cNvSpPr>
                <a:spLocks noChangeArrowheads="1"/>
              </p:cNvSpPr>
              <p:nvPr/>
            </p:nvSpPr>
            <p:spPr bwMode="auto">
              <a:xfrm>
                <a:off x="2225" y="1669"/>
                <a:ext cx="10" cy="188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0" name="Rectangle 35"/>
              <p:cNvSpPr>
                <a:spLocks noChangeArrowheads="1"/>
              </p:cNvSpPr>
              <p:nvPr/>
            </p:nvSpPr>
            <p:spPr bwMode="auto">
              <a:xfrm>
                <a:off x="2235" y="1669"/>
                <a:ext cx="10" cy="188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1" name="Rectangle 36"/>
              <p:cNvSpPr>
                <a:spLocks noChangeArrowheads="1"/>
              </p:cNvSpPr>
              <p:nvPr/>
            </p:nvSpPr>
            <p:spPr bwMode="auto">
              <a:xfrm>
                <a:off x="2245" y="1669"/>
                <a:ext cx="10" cy="188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2" name="Rectangle 37"/>
              <p:cNvSpPr>
                <a:spLocks noChangeArrowheads="1"/>
              </p:cNvSpPr>
              <p:nvPr/>
            </p:nvSpPr>
            <p:spPr bwMode="auto">
              <a:xfrm>
                <a:off x="2255" y="1669"/>
                <a:ext cx="10" cy="188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3" name="Rectangle 38"/>
              <p:cNvSpPr>
                <a:spLocks noChangeArrowheads="1"/>
              </p:cNvSpPr>
              <p:nvPr/>
            </p:nvSpPr>
            <p:spPr bwMode="auto">
              <a:xfrm>
                <a:off x="2265" y="1669"/>
                <a:ext cx="10" cy="188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4" name="Rectangle 39"/>
              <p:cNvSpPr>
                <a:spLocks noChangeArrowheads="1"/>
              </p:cNvSpPr>
              <p:nvPr/>
            </p:nvSpPr>
            <p:spPr bwMode="auto">
              <a:xfrm>
                <a:off x="2275" y="1669"/>
                <a:ext cx="11" cy="188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5" name="Rectangle 40"/>
              <p:cNvSpPr>
                <a:spLocks noChangeArrowheads="1"/>
              </p:cNvSpPr>
              <p:nvPr/>
            </p:nvSpPr>
            <p:spPr bwMode="auto">
              <a:xfrm>
                <a:off x="2286" y="1669"/>
                <a:ext cx="20" cy="188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6" name="Freeform 41"/>
              <p:cNvSpPr>
                <a:spLocks/>
              </p:cNvSpPr>
              <p:nvPr/>
            </p:nvSpPr>
            <p:spPr bwMode="auto">
              <a:xfrm>
                <a:off x="2225" y="1669"/>
                <a:ext cx="71" cy="1875"/>
              </a:xfrm>
              <a:custGeom>
                <a:avLst/>
                <a:gdLst>
                  <a:gd name="T0" fmla="*/ 0 w 71"/>
                  <a:gd name="T1" fmla="*/ 1875 h 1875"/>
                  <a:gd name="T2" fmla="*/ 0 w 71"/>
                  <a:gd name="T3" fmla="*/ 41 h 1875"/>
                  <a:gd name="T4" fmla="*/ 71 w 71"/>
                  <a:gd name="T5" fmla="*/ 0 h 1875"/>
                  <a:gd name="T6" fmla="*/ 71 w 71"/>
                  <a:gd name="T7" fmla="*/ 1824 h 1875"/>
                  <a:gd name="T8" fmla="*/ 0 w 71"/>
                  <a:gd name="T9" fmla="*/ 1875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875"/>
                  <a:gd name="T17" fmla="*/ 71 w 71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875">
                    <a:moveTo>
                      <a:pt x="0" y="1875"/>
                    </a:moveTo>
                    <a:lnTo>
                      <a:pt x="0" y="41"/>
                    </a:lnTo>
                    <a:lnTo>
                      <a:pt x="71" y="0"/>
                    </a:lnTo>
                    <a:lnTo>
                      <a:pt x="71" y="1824"/>
                    </a:lnTo>
                    <a:lnTo>
                      <a:pt x="0" y="1875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97" name="Freeform 42"/>
              <p:cNvSpPr>
                <a:spLocks/>
              </p:cNvSpPr>
              <p:nvPr/>
            </p:nvSpPr>
            <p:spPr bwMode="auto">
              <a:xfrm>
                <a:off x="2225" y="1669"/>
                <a:ext cx="71" cy="1875"/>
              </a:xfrm>
              <a:custGeom>
                <a:avLst/>
                <a:gdLst>
                  <a:gd name="T0" fmla="*/ 0 w 71"/>
                  <a:gd name="T1" fmla="*/ 1875 h 1875"/>
                  <a:gd name="T2" fmla="*/ 0 w 71"/>
                  <a:gd name="T3" fmla="*/ 41 h 1875"/>
                  <a:gd name="T4" fmla="*/ 71 w 71"/>
                  <a:gd name="T5" fmla="*/ 0 h 1875"/>
                  <a:gd name="T6" fmla="*/ 71 w 71"/>
                  <a:gd name="T7" fmla="*/ 1824 h 1875"/>
                  <a:gd name="T8" fmla="*/ 0 w 71"/>
                  <a:gd name="T9" fmla="*/ 1875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875"/>
                  <a:gd name="T17" fmla="*/ 71 w 71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875">
                    <a:moveTo>
                      <a:pt x="0" y="1875"/>
                    </a:moveTo>
                    <a:lnTo>
                      <a:pt x="0" y="41"/>
                    </a:lnTo>
                    <a:lnTo>
                      <a:pt x="71" y="0"/>
                    </a:lnTo>
                    <a:lnTo>
                      <a:pt x="71" y="1824"/>
                    </a:lnTo>
                    <a:lnTo>
                      <a:pt x="0" y="18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98" name="Rectangle 43"/>
              <p:cNvSpPr>
                <a:spLocks noChangeArrowheads="1"/>
              </p:cNvSpPr>
              <p:nvPr/>
            </p:nvSpPr>
            <p:spPr bwMode="auto">
              <a:xfrm>
                <a:off x="2225" y="1669"/>
                <a:ext cx="10" cy="188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99" name="Rectangle 44"/>
              <p:cNvSpPr>
                <a:spLocks noChangeArrowheads="1"/>
              </p:cNvSpPr>
              <p:nvPr/>
            </p:nvSpPr>
            <p:spPr bwMode="auto">
              <a:xfrm>
                <a:off x="2235" y="1669"/>
                <a:ext cx="10" cy="188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0" name="Rectangle 45"/>
              <p:cNvSpPr>
                <a:spLocks noChangeArrowheads="1"/>
              </p:cNvSpPr>
              <p:nvPr/>
            </p:nvSpPr>
            <p:spPr bwMode="auto">
              <a:xfrm>
                <a:off x="2245" y="1669"/>
                <a:ext cx="10" cy="188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1" name="Rectangle 46"/>
              <p:cNvSpPr>
                <a:spLocks noChangeArrowheads="1"/>
              </p:cNvSpPr>
              <p:nvPr/>
            </p:nvSpPr>
            <p:spPr bwMode="auto">
              <a:xfrm>
                <a:off x="2255" y="1669"/>
                <a:ext cx="10" cy="188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2" name="Rectangle 47"/>
              <p:cNvSpPr>
                <a:spLocks noChangeArrowheads="1"/>
              </p:cNvSpPr>
              <p:nvPr/>
            </p:nvSpPr>
            <p:spPr bwMode="auto">
              <a:xfrm>
                <a:off x="2265" y="1669"/>
                <a:ext cx="10" cy="188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3" name="Rectangle 48"/>
              <p:cNvSpPr>
                <a:spLocks noChangeArrowheads="1"/>
              </p:cNvSpPr>
              <p:nvPr/>
            </p:nvSpPr>
            <p:spPr bwMode="auto">
              <a:xfrm>
                <a:off x="2275" y="1669"/>
                <a:ext cx="11" cy="188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4" name="Rectangle 49"/>
              <p:cNvSpPr>
                <a:spLocks noChangeArrowheads="1"/>
              </p:cNvSpPr>
              <p:nvPr/>
            </p:nvSpPr>
            <p:spPr bwMode="auto">
              <a:xfrm>
                <a:off x="2286" y="1669"/>
                <a:ext cx="20" cy="188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5" name="Freeform 50"/>
              <p:cNvSpPr>
                <a:spLocks/>
              </p:cNvSpPr>
              <p:nvPr/>
            </p:nvSpPr>
            <p:spPr bwMode="auto">
              <a:xfrm>
                <a:off x="2225" y="1669"/>
                <a:ext cx="71" cy="1875"/>
              </a:xfrm>
              <a:custGeom>
                <a:avLst/>
                <a:gdLst>
                  <a:gd name="T0" fmla="*/ 0 w 71"/>
                  <a:gd name="T1" fmla="*/ 1875 h 1875"/>
                  <a:gd name="T2" fmla="*/ 0 w 71"/>
                  <a:gd name="T3" fmla="*/ 41 h 1875"/>
                  <a:gd name="T4" fmla="*/ 71 w 71"/>
                  <a:gd name="T5" fmla="*/ 0 h 1875"/>
                  <a:gd name="T6" fmla="*/ 71 w 71"/>
                  <a:gd name="T7" fmla="*/ 1824 h 1875"/>
                  <a:gd name="T8" fmla="*/ 0 w 71"/>
                  <a:gd name="T9" fmla="*/ 1875 h 18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875"/>
                  <a:gd name="T17" fmla="*/ 71 w 71"/>
                  <a:gd name="T18" fmla="*/ 1875 h 18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875">
                    <a:moveTo>
                      <a:pt x="0" y="1875"/>
                    </a:moveTo>
                    <a:lnTo>
                      <a:pt x="0" y="41"/>
                    </a:lnTo>
                    <a:lnTo>
                      <a:pt x="71" y="0"/>
                    </a:lnTo>
                    <a:lnTo>
                      <a:pt x="71" y="1824"/>
                    </a:lnTo>
                    <a:lnTo>
                      <a:pt x="0" y="1875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06" name="Rectangle 51"/>
              <p:cNvSpPr>
                <a:spLocks noChangeArrowheads="1"/>
              </p:cNvSpPr>
              <p:nvPr/>
            </p:nvSpPr>
            <p:spPr bwMode="auto">
              <a:xfrm>
                <a:off x="2042" y="1710"/>
                <a:ext cx="10" cy="1834"/>
              </a:xfrm>
              <a:prstGeom prst="rect">
                <a:avLst/>
              </a:prstGeom>
              <a:solidFill>
                <a:srgbClr val="1C1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7" name="Rectangle 52"/>
              <p:cNvSpPr>
                <a:spLocks noChangeArrowheads="1"/>
              </p:cNvSpPr>
              <p:nvPr/>
            </p:nvSpPr>
            <p:spPr bwMode="auto">
              <a:xfrm>
                <a:off x="2052" y="1710"/>
                <a:ext cx="10" cy="1834"/>
              </a:xfrm>
              <a:prstGeom prst="rect">
                <a:avLst/>
              </a:prstGeom>
              <a:solidFill>
                <a:srgbClr val="4D4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8" name="Rectangle 53"/>
              <p:cNvSpPr>
                <a:spLocks noChangeArrowheads="1"/>
              </p:cNvSpPr>
              <p:nvPr/>
            </p:nvSpPr>
            <p:spPr bwMode="auto">
              <a:xfrm>
                <a:off x="2062" y="1710"/>
                <a:ext cx="10" cy="1834"/>
              </a:xfrm>
              <a:prstGeom prst="rect">
                <a:avLst/>
              </a:prstGeom>
              <a:solidFill>
                <a:srgbClr val="727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09" name="Rectangle 54"/>
              <p:cNvSpPr>
                <a:spLocks noChangeArrowheads="1"/>
              </p:cNvSpPr>
              <p:nvPr/>
            </p:nvSpPr>
            <p:spPr bwMode="auto">
              <a:xfrm>
                <a:off x="2072" y="1710"/>
                <a:ext cx="11" cy="1834"/>
              </a:xfrm>
              <a:prstGeom prst="rect">
                <a:avLst/>
              </a:prstGeom>
              <a:solidFill>
                <a:srgbClr val="979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0" name="Rectangle 55"/>
              <p:cNvSpPr>
                <a:spLocks noChangeArrowheads="1"/>
              </p:cNvSpPr>
              <p:nvPr/>
            </p:nvSpPr>
            <p:spPr bwMode="auto">
              <a:xfrm>
                <a:off x="2083" y="1710"/>
                <a:ext cx="10" cy="1834"/>
              </a:xfrm>
              <a:prstGeom prst="rect">
                <a:avLst/>
              </a:prstGeom>
              <a:solidFill>
                <a:srgbClr val="BA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1" name="Rectangle 56"/>
              <p:cNvSpPr>
                <a:spLocks noChangeArrowheads="1"/>
              </p:cNvSpPr>
              <p:nvPr/>
            </p:nvSpPr>
            <p:spPr bwMode="auto">
              <a:xfrm>
                <a:off x="2093" y="1710"/>
                <a:ext cx="10" cy="1834"/>
              </a:xfrm>
              <a:prstGeom prst="rect">
                <a:avLst/>
              </a:prstGeom>
              <a:solidFill>
                <a:srgbClr val="D5D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2" name="Rectangle 57"/>
              <p:cNvSpPr>
                <a:spLocks noChangeArrowheads="1"/>
              </p:cNvSpPr>
              <p:nvPr/>
            </p:nvSpPr>
            <p:spPr bwMode="auto">
              <a:xfrm>
                <a:off x="2103" y="1710"/>
                <a:ext cx="10" cy="1834"/>
              </a:xfrm>
              <a:prstGeom prst="rect">
                <a:avLst/>
              </a:prstGeom>
              <a:solidFill>
                <a:srgbClr val="E9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3" name="Rectangle 58"/>
              <p:cNvSpPr>
                <a:spLocks noChangeArrowheads="1"/>
              </p:cNvSpPr>
              <p:nvPr/>
            </p:nvSpPr>
            <p:spPr bwMode="auto">
              <a:xfrm>
                <a:off x="2113" y="1710"/>
                <a:ext cx="10" cy="1834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4" name="Rectangle 59"/>
              <p:cNvSpPr>
                <a:spLocks noChangeArrowheads="1"/>
              </p:cNvSpPr>
              <p:nvPr/>
            </p:nvSpPr>
            <p:spPr bwMode="auto">
              <a:xfrm>
                <a:off x="2123" y="1710"/>
                <a:ext cx="21" cy="1834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5" name="Rectangle 60"/>
              <p:cNvSpPr>
                <a:spLocks noChangeArrowheads="1"/>
              </p:cNvSpPr>
              <p:nvPr/>
            </p:nvSpPr>
            <p:spPr bwMode="auto">
              <a:xfrm>
                <a:off x="2144" y="1710"/>
                <a:ext cx="10" cy="1834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6" name="Rectangle 61"/>
              <p:cNvSpPr>
                <a:spLocks noChangeArrowheads="1"/>
              </p:cNvSpPr>
              <p:nvPr/>
            </p:nvSpPr>
            <p:spPr bwMode="auto">
              <a:xfrm>
                <a:off x="2154" y="1710"/>
                <a:ext cx="10" cy="1834"/>
              </a:xfrm>
              <a:prstGeom prst="rect">
                <a:avLst/>
              </a:prstGeom>
              <a:solidFill>
                <a:srgbClr val="E9E9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7" name="Rectangle 62"/>
              <p:cNvSpPr>
                <a:spLocks noChangeArrowheads="1"/>
              </p:cNvSpPr>
              <p:nvPr/>
            </p:nvSpPr>
            <p:spPr bwMode="auto">
              <a:xfrm>
                <a:off x="2164" y="1710"/>
                <a:ext cx="10" cy="1834"/>
              </a:xfrm>
              <a:prstGeom prst="rect">
                <a:avLst/>
              </a:prstGeom>
              <a:solidFill>
                <a:srgbClr val="D6D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8" name="Rectangle 63"/>
              <p:cNvSpPr>
                <a:spLocks noChangeArrowheads="1"/>
              </p:cNvSpPr>
              <p:nvPr/>
            </p:nvSpPr>
            <p:spPr bwMode="auto">
              <a:xfrm>
                <a:off x="2174" y="1710"/>
                <a:ext cx="10" cy="1834"/>
              </a:xfrm>
              <a:prstGeom prst="rect">
                <a:avLst/>
              </a:prstGeom>
              <a:solidFill>
                <a:srgbClr val="BA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19" name="Rectangle 64"/>
              <p:cNvSpPr>
                <a:spLocks noChangeArrowheads="1"/>
              </p:cNvSpPr>
              <p:nvPr/>
            </p:nvSpPr>
            <p:spPr bwMode="auto">
              <a:xfrm>
                <a:off x="2184" y="1710"/>
                <a:ext cx="10" cy="1834"/>
              </a:xfrm>
              <a:prstGeom prst="rect">
                <a:avLst/>
              </a:prstGeom>
              <a:solidFill>
                <a:srgbClr val="979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0" name="Rectangle 65"/>
              <p:cNvSpPr>
                <a:spLocks noChangeArrowheads="1"/>
              </p:cNvSpPr>
              <p:nvPr/>
            </p:nvSpPr>
            <p:spPr bwMode="auto">
              <a:xfrm>
                <a:off x="2194" y="1710"/>
                <a:ext cx="10" cy="1834"/>
              </a:xfrm>
              <a:prstGeom prst="rect">
                <a:avLst/>
              </a:prstGeom>
              <a:solidFill>
                <a:srgbClr val="727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1" name="Rectangle 66"/>
              <p:cNvSpPr>
                <a:spLocks noChangeArrowheads="1"/>
              </p:cNvSpPr>
              <p:nvPr/>
            </p:nvSpPr>
            <p:spPr bwMode="auto">
              <a:xfrm>
                <a:off x="2204" y="1710"/>
                <a:ext cx="11" cy="1834"/>
              </a:xfrm>
              <a:prstGeom prst="rect">
                <a:avLst/>
              </a:prstGeom>
              <a:solidFill>
                <a:srgbClr val="4D4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2" name="Rectangle 67"/>
              <p:cNvSpPr>
                <a:spLocks noChangeArrowheads="1"/>
              </p:cNvSpPr>
              <p:nvPr/>
            </p:nvSpPr>
            <p:spPr bwMode="auto">
              <a:xfrm>
                <a:off x="2215" y="1710"/>
                <a:ext cx="10" cy="1834"/>
              </a:xfrm>
              <a:prstGeom prst="rect">
                <a:avLst/>
              </a:prstGeom>
              <a:solidFill>
                <a:srgbClr val="1C1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3" name="Rectangle 68"/>
              <p:cNvSpPr>
                <a:spLocks noChangeArrowheads="1"/>
              </p:cNvSpPr>
              <p:nvPr/>
            </p:nvSpPr>
            <p:spPr bwMode="auto">
              <a:xfrm>
                <a:off x="2042" y="1710"/>
                <a:ext cx="183" cy="183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4" name="Rectangle 69"/>
              <p:cNvSpPr>
                <a:spLocks noChangeArrowheads="1"/>
              </p:cNvSpPr>
              <p:nvPr/>
            </p:nvSpPr>
            <p:spPr bwMode="auto">
              <a:xfrm>
                <a:off x="2042" y="1669"/>
                <a:ext cx="1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5" name="Rectangle 70"/>
              <p:cNvSpPr>
                <a:spLocks noChangeArrowheads="1"/>
              </p:cNvSpPr>
              <p:nvPr/>
            </p:nvSpPr>
            <p:spPr bwMode="auto">
              <a:xfrm>
                <a:off x="2052" y="1669"/>
                <a:ext cx="10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6" name="Rectangle 71"/>
              <p:cNvSpPr>
                <a:spLocks noChangeArrowheads="1"/>
              </p:cNvSpPr>
              <p:nvPr/>
            </p:nvSpPr>
            <p:spPr bwMode="auto">
              <a:xfrm>
                <a:off x="2062" y="1669"/>
                <a:ext cx="10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7" name="Rectangle 72"/>
              <p:cNvSpPr>
                <a:spLocks noChangeArrowheads="1"/>
              </p:cNvSpPr>
              <p:nvPr/>
            </p:nvSpPr>
            <p:spPr bwMode="auto">
              <a:xfrm>
                <a:off x="2072" y="1669"/>
                <a:ext cx="11" cy="51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8" name="Rectangle 73"/>
              <p:cNvSpPr>
                <a:spLocks noChangeArrowheads="1"/>
              </p:cNvSpPr>
              <p:nvPr/>
            </p:nvSpPr>
            <p:spPr bwMode="auto">
              <a:xfrm>
                <a:off x="2083" y="1669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29" name="Rectangle 74"/>
              <p:cNvSpPr>
                <a:spLocks noChangeArrowheads="1"/>
              </p:cNvSpPr>
              <p:nvPr/>
            </p:nvSpPr>
            <p:spPr bwMode="auto">
              <a:xfrm>
                <a:off x="2093" y="1669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0" name="Rectangle 75"/>
              <p:cNvSpPr>
                <a:spLocks noChangeArrowheads="1"/>
              </p:cNvSpPr>
              <p:nvPr/>
            </p:nvSpPr>
            <p:spPr bwMode="auto">
              <a:xfrm>
                <a:off x="2103" y="1669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1" name="Rectangle 76"/>
              <p:cNvSpPr>
                <a:spLocks noChangeArrowheads="1"/>
              </p:cNvSpPr>
              <p:nvPr/>
            </p:nvSpPr>
            <p:spPr bwMode="auto">
              <a:xfrm>
                <a:off x="2113" y="1669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2" name="Rectangle 77"/>
              <p:cNvSpPr>
                <a:spLocks noChangeArrowheads="1"/>
              </p:cNvSpPr>
              <p:nvPr/>
            </p:nvSpPr>
            <p:spPr bwMode="auto">
              <a:xfrm>
                <a:off x="2123" y="1669"/>
                <a:ext cx="10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3" name="Rectangle 78"/>
              <p:cNvSpPr>
                <a:spLocks noChangeArrowheads="1"/>
              </p:cNvSpPr>
              <p:nvPr/>
            </p:nvSpPr>
            <p:spPr bwMode="auto">
              <a:xfrm>
                <a:off x="2133" y="1669"/>
                <a:ext cx="11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4" name="Rectangle 79"/>
              <p:cNvSpPr>
                <a:spLocks noChangeArrowheads="1"/>
              </p:cNvSpPr>
              <p:nvPr/>
            </p:nvSpPr>
            <p:spPr bwMode="auto">
              <a:xfrm>
                <a:off x="2144" y="1669"/>
                <a:ext cx="10" cy="51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5" name="Rectangle 80"/>
              <p:cNvSpPr>
                <a:spLocks noChangeArrowheads="1"/>
              </p:cNvSpPr>
              <p:nvPr/>
            </p:nvSpPr>
            <p:spPr bwMode="auto">
              <a:xfrm>
                <a:off x="2154" y="1669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6" name="Rectangle 81"/>
              <p:cNvSpPr>
                <a:spLocks noChangeArrowheads="1"/>
              </p:cNvSpPr>
              <p:nvPr/>
            </p:nvSpPr>
            <p:spPr bwMode="auto">
              <a:xfrm>
                <a:off x="2164" y="1669"/>
                <a:ext cx="10" cy="5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7" name="Rectangle 82"/>
              <p:cNvSpPr>
                <a:spLocks noChangeArrowheads="1"/>
              </p:cNvSpPr>
              <p:nvPr/>
            </p:nvSpPr>
            <p:spPr bwMode="auto">
              <a:xfrm>
                <a:off x="2174" y="1669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8" name="Rectangle 83"/>
              <p:cNvSpPr>
                <a:spLocks noChangeArrowheads="1"/>
              </p:cNvSpPr>
              <p:nvPr/>
            </p:nvSpPr>
            <p:spPr bwMode="auto">
              <a:xfrm>
                <a:off x="2184" y="1669"/>
                <a:ext cx="10" cy="51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39" name="Rectangle 84"/>
              <p:cNvSpPr>
                <a:spLocks noChangeArrowheads="1"/>
              </p:cNvSpPr>
              <p:nvPr/>
            </p:nvSpPr>
            <p:spPr bwMode="auto">
              <a:xfrm>
                <a:off x="2194" y="1669"/>
                <a:ext cx="10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0" name="Rectangle 85"/>
              <p:cNvSpPr>
                <a:spLocks noChangeArrowheads="1"/>
              </p:cNvSpPr>
              <p:nvPr/>
            </p:nvSpPr>
            <p:spPr bwMode="auto">
              <a:xfrm>
                <a:off x="2204" y="1669"/>
                <a:ext cx="11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1" name="Rectangle 86"/>
              <p:cNvSpPr>
                <a:spLocks noChangeArrowheads="1"/>
              </p:cNvSpPr>
              <p:nvPr/>
            </p:nvSpPr>
            <p:spPr bwMode="auto">
              <a:xfrm>
                <a:off x="2215" y="1669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2" name="Rectangle 87"/>
              <p:cNvSpPr>
                <a:spLocks noChangeArrowheads="1"/>
              </p:cNvSpPr>
              <p:nvPr/>
            </p:nvSpPr>
            <p:spPr bwMode="auto">
              <a:xfrm>
                <a:off x="2225" y="1669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3" name="Rectangle 88"/>
              <p:cNvSpPr>
                <a:spLocks noChangeArrowheads="1"/>
              </p:cNvSpPr>
              <p:nvPr/>
            </p:nvSpPr>
            <p:spPr bwMode="auto">
              <a:xfrm>
                <a:off x="2235" y="1669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4" name="Rectangle 89"/>
              <p:cNvSpPr>
                <a:spLocks noChangeArrowheads="1"/>
              </p:cNvSpPr>
              <p:nvPr/>
            </p:nvSpPr>
            <p:spPr bwMode="auto">
              <a:xfrm>
                <a:off x="2245" y="1669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5" name="Rectangle 90"/>
              <p:cNvSpPr>
                <a:spLocks noChangeArrowheads="1"/>
              </p:cNvSpPr>
              <p:nvPr/>
            </p:nvSpPr>
            <p:spPr bwMode="auto">
              <a:xfrm>
                <a:off x="2255" y="1669"/>
                <a:ext cx="10" cy="51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6" name="Rectangle 91"/>
              <p:cNvSpPr>
                <a:spLocks noChangeArrowheads="1"/>
              </p:cNvSpPr>
              <p:nvPr/>
            </p:nvSpPr>
            <p:spPr bwMode="auto">
              <a:xfrm>
                <a:off x="2265" y="1669"/>
                <a:ext cx="10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7" name="Rectangle 92"/>
              <p:cNvSpPr>
                <a:spLocks noChangeArrowheads="1"/>
              </p:cNvSpPr>
              <p:nvPr/>
            </p:nvSpPr>
            <p:spPr bwMode="auto">
              <a:xfrm>
                <a:off x="2275" y="1669"/>
                <a:ext cx="11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8" name="Rectangle 93"/>
              <p:cNvSpPr>
                <a:spLocks noChangeArrowheads="1"/>
              </p:cNvSpPr>
              <p:nvPr/>
            </p:nvSpPr>
            <p:spPr bwMode="auto">
              <a:xfrm>
                <a:off x="2286" y="1669"/>
                <a:ext cx="2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49" name="Freeform 94"/>
              <p:cNvSpPr>
                <a:spLocks/>
              </p:cNvSpPr>
              <p:nvPr/>
            </p:nvSpPr>
            <p:spPr bwMode="auto">
              <a:xfrm>
                <a:off x="2042" y="1669"/>
                <a:ext cx="254" cy="41"/>
              </a:xfrm>
              <a:custGeom>
                <a:avLst/>
                <a:gdLst>
                  <a:gd name="T0" fmla="*/ 183 w 254"/>
                  <a:gd name="T1" fmla="*/ 41 h 41"/>
                  <a:gd name="T2" fmla="*/ 254 w 254"/>
                  <a:gd name="T3" fmla="*/ 0 h 41"/>
                  <a:gd name="T4" fmla="*/ 61 w 254"/>
                  <a:gd name="T5" fmla="*/ 0 h 41"/>
                  <a:gd name="T6" fmla="*/ 0 w 254"/>
                  <a:gd name="T7" fmla="*/ 41 h 41"/>
                  <a:gd name="T8" fmla="*/ 18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83" y="41"/>
                    </a:moveTo>
                    <a:lnTo>
                      <a:pt x="254" y="0"/>
                    </a:lnTo>
                    <a:lnTo>
                      <a:pt x="61" y="0"/>
                    </a:lnTo>
                    <a:lnTo>
                      <a:pt x="0" y="41"/>
                    </a:lnTo>
                    <a:lnTo>
                      <a:pt x="18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50" name="Freeform 95"/>
              <p:cNvSpPr>
                <a:spLocks/>
              </p:cNvSpPr>
              <p:nvPr/>
            </p:nvSpPr>
            <p:spPr bwMode="auto">
              <a:xfrm>
                <a:off x="2042" y="1669"/>
                <a:ext cx="254" cy="41"/>
              </a:xfrm>
              <a:custGeom>
                <a:avLst/>
                <a:gdLst>
                  <a:gd name="T0" fmla="*/ 183 w 254"/>
                  <a:gd name="T1" fmla="*/ 41 h 41"/>
                  <a:gd name="T2" fmla="*/ 254 w 254"/>
                  <a:gd name="T3" fmla="*/ 0 h 41"/>
                  <a:gd name="T4" fmla="*/ 61 w 254"/>
                  <a:gd name="T5" fmla="*/ 0 h 41"/>
                  <a:gd name="T6" fmla="*/ 0 w 254"/>
                  <a:gd name="T7" fmla="*/ 41 h 41"/>
                  <a:gd name="T8" fmla="*/ 18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83" y="41"/>
                    </a:moveTo>
                    <a:lnTo>
                      <a:pt x="254" y="0"/>
                    </a:lnTo>
                    <a:lnTo>
                      <a:pt x="61" y="0"/>
                    </a:lnTo>
                    <a:lnTo>
                      <a:pt x="0" y="41"/>
                    </a:lnTo>
                    <a:lnTo>
                      <a:pt x="18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51" name="Rectangle 96"/>
              <p:cNvSpPr>
                <a:spLocks noChangeArrowheads="1"/>
              </p:cNvSpPr>
              <p:nvPr/>
            </p:nvSpPr>
            <p:spPr bwMode="auto">
              <a:xfrm>
                <a:off x="2042" y="1669"/>
                <a:ext cx="1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2" name="Rectangle 97"/>
              <p:cNvSpPr>
                <a:spLocks noChangeArrowheads="1"/>
              </p:cNvSpPr>
              <p:nvPr/>
            </p:nvSpPr>
            <p:spPr bwMode="auto">
              <a:xfrm>
                <a:off x="2052" y="1669"/>
                <a:ext cx="10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3" name="Rectangle 98"/>
              <p:cNvSpPr>
                <a:spLocks noChangeArrowheads="1"/>
              </p:cNvSpPr>
              <p:nvPr/>
            </p:nvSpPr>
            <p:spPr bwMode="auto">
              <a:xfrm>
                <a:off x="2062" y="1669"/>
                <a:ext cx="10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4" name="Rectangle 99"/>
              <p:cNvSpPr>
                <a:spLocks noChangeArrowheads="1"/>
              </p:cNvSpPr>
              <p:nvPr/>
            </p:nvSpPr>
            <p:spPr bwMode="auto">
              <a:xfrm>
                <a:off x="2072" y="1669"/>
                <a:ext cx="11" cy="51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5" name="Rectangle 100"/>
              <p:cNvSpPr>
                <a:spLocks noChangeArrowheads="1"/>
              </p:cNvSpPr>
              <p:nvPr/>
            </p:nvSpPr>
            <p:spPr bwMode="auto">
              <a:xfrm>
                <a:off x="2083" y="1669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6" name="Rectangle 101"/>
              <p:cNvSpPr>
                <a:spLocks noChangeArrowheads="1"/>
              </p:cNvSpPr>
              <p:nvPr/>
            </p:nvSpPr>
            <p:spPr bwMode="auto">
              <a:xfrm>
                <a:off x="2093" y="1669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7" name="Rectangle 102"/>
              <p:cNvSpPr>
                <a:spLocks noChangeArrowheads="1"/>
              </p:cNvSpPr>
              <p:nvPr/>
            </p:nvSpPr>
            <p:spPr bwMode="auto">
              <a:xfrm>
                <a:off x="2103" y="1669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8" name="Rectangle 103"/>
              <p:cNvSpPr>
                <a:spLocks noChangeArrowheads="1"/>
              </p:cNvSpPr>
              <p:nvPr/>
            </p:nvSpPr>
            <p:spPr bwMode="auto">
              <a:xfrm>
                <a:off x="2113" y="1669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59" name="Rectangle 104"/>
              <p:cNvSpPr>
                <a:spLocks noChangeArrowheads="1"/>
              </p:cNvSpPr>
              <p:nvPr/>
            </p:nvSpPr>
            <p:spPr bwMode="auto">
              <a:xfrm>
                <a:off x="2123" y="1669"/>
                <a:ext cx="10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0" name="Rectangle 105"/>
              <p:cNvSpPr>
                <a:spLocks noChangeArrowheads="1"/>
              </p:cNvSpPr>
              <p:nvPr/>
            </p:nvSpPr>
            <p:spPr bwMode="auto">
              <a:xfrm>
                <a:off x="2133" y="1669"/>
                <a:ext cx="11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1" name="Rectangle 106"/>
              <p:cNvSpPr>
                <a:spLocks noChangeArrowheads="1"/>
              </p:cNvSpPr>
              <p:nvPr/>
            </p:nvSpPr>
            <p:spPr bwMode="auto">
              <a:xfrm>
                <a:off x="2144" y="1669"/>
                <a:ext cx="10" cy="51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2" name="Rectangle 107"/>
              <p:cNvSpPr>
                <a:spLocks noChangeArrowheads="1"/>
              </p:cNvSpPr>
              <p:nvPr/>
            </p:nvSpPr>
            <p:spPr bwMode="auto">
              <a:xfrm>
                <a:off x="2154" y="1669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3" name="Rectangle 108"/>
              <p:cNvSpPr>
                <a:spLocks noChangeArrowheads="1"/>
              </p:cNvSpPr>
              <p:nvPr/>
            </p:nvSpPr>
            <p:spPr bwMode="auto">
              <a:xfrm>
                <a:off x="2164" y="1669"/>
                <a:ext cx="10" cy="5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4" name="Rectangle 109"/>
              <p:cNvSpPr>
                <a:spLocks noChangeArrowheads="1"/>
              </p:cNvSpPr>
              <p:nvPr/>
            </p:nvSpPr>
            <p:spPr bwMode="auto">
              <a:xfrm>
                <a:off x="2174" y="1669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5" name="Rectangle 110"/>
              <p:cNvSpPr>
                <a:spLocks noChangeArrowheads="1"/>
              </p:cNvSpPr>
              <p:nvPr/>
            </p:nvSpPr>
            <p:spPr bwMode="auto">
              <a:xfrm>
                <a:off x="2184" y="1669"/>
                <a:ext cx="10" cy="51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6" name="Rectangle 111"/>
              <p:cNvSpPr>
                <a:spLocks noChangeArrowheads="1"/>
              </p:cNvSpPr>
              <p:nvPr/>
            </p:nvSpPr>
            <p:spPr bwMode="auto">
              <a:xfrm>
                <a:off x="2194" y="1669"/>
                <a:ext cx="10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7" name="Rectangle 112"/>
              <p:cNvSpPr>
                <a:spLocks noChangeArrowheads="1"/>
              </p:cNvSpPr>
              <p:nvPr/>
            </p:nvSpPr>
            <p:spPr bwMode="auto">
              <a:xfrm>
                <a:off x="2204" y="1669"/>
                <a:ext cx="11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8" name="Rectangle 113"/>
              <p:cNvSpPr>
                <a:spLocks noChangeArrowheads="1"/>
              </p:cNvSpPr>
              <p:nvPr/>
            </p:nvSpPr>
            <p:spPr bwMode="auto">
              <a:xfrm>
                <a:off x="2215" y="1669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69" name="Rectangle 114"/>
              <p:cNvSpPr>
                <a:spLocks noChangeArrowheads="1"/>
              </p:cNvSpPr>
              <p:nvPr/>
            </p:nvSpPr>
            <p:spPr bwMode="auto">
              <a:xfrm>
                <a:off x="2225" y="1669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0" name="Rectangle 115"/>
              <p:cNvSpPr>
                <a:spLocks noChangeArrowheads="1"/>
              </p:cNvSpPr>
              <p:nvPr/>
            </p:nvSpPr>
            <p:spPr bwMode="auto">
              <a:xfrm>
                <a:off x="2235" y="1669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1" name="Rectangle 116"/>
              <p:cNvSpPr>
                <a:spLocks noChangeArrowheads="1"/>
              </p:cNvSpPr>
              <p:nvPr/>
            </p:nvSpPr>
            <p:spPr bwMode="auto">
              <a:xfrm>
                <a:off x="2245" y="1669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2" name="Rectangle 117"/>
              <p:cNvSpPr>
                <a:spLocks noChangeArrowheads="1"/>
              </p:cNvSpPr>
              <p:nvPr/>
            </p:nvSpPr>
            <p:spPr bwMode="auto">
              <a:xfrm>
                <a:off x="2255" y="1669"/>
                <a:ext cx="10" cy="51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3" name="Rectangle 118"/>
              <p:cNvSpPr>
                <a:spLocks noChangeArrowheads="1"/>
              </p:cNvSpPr>
              <p:nvPr/>
            </p:nvSpPr>
            <p:spPr bwMode="auto">
              <a:xfrm>
                <a:off x="2265" y="1669"/>
                <a:ext cx="10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4" name="Rectangle 119"/>
              <p:cNvSpPr>
                <a:spLocks noChangeArrowheads="1"/>
              </p:cNvSpPr>
              <p:nvPr/>
            </p:nvSpPr>
            <p:spPr bwMode="auto">
              <a:xfrm>
                <a:off x="2275" y="1669"/>
                <a:ext cx="11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5" name="Rectangle 120"/>
              <p:cNvSpPr>
                <a:spLocks noChangeArrowheads="1"/>
              </p:cNvSpPr>
              <p:nvPr/>
            </p:nvSpPr>
            <p:spPr bwMode="auto">
              <a:xfrm>
                <a:off x="2286" y="1669"/>
                <a:ext cx="2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6" name="Freeform 121"/>
              <p:cNvSpPr>
                <a:spLocks/>
              </p:cNvSpPr>
              <p:nvPr/>
            </p:nvSpPr>
            <p:spPr bwMode="auto">
              <a:xfrm>
                <a:off x="2042" y="1669"/>
                <a:ext cx="254" cy="41"/>
              </a:xfrm>
              <a:custGeom>
                <a:avLst/>
                <a:gdLst>
                  <a:gd name="T0" fmla="*/ 183 w 254"/>
                  <a:gd name="T1" fmla="*/ 41 h 41"/>
                  <a:gd name="T2" fmla="*/ 254 w 254"/>
                  <a:gd name="T3" fmla="*/ 0 h 41"/>
                  <a:gd name="T4" fmla="*/ 61 w 254"/>
                  <a:gd name="T5" fmla="*/ 0 h 41"/>
                  <a:gd name="T6" fmla="*/ 0 w 254"/>
                  <a:gd name="T7" fmla="*/ 41 h 41"/>
                  <a:gd name="T8" fmla="*/ 18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83" y="41"/>
                    </a:moveTo>
                    <a:lnTo>
                      <a:pt x="254" y="0"/>
                    </a:lnTo>
                    <a:lnTo>
                      <a:pt x="61" y="0"/>
                    </a:lnTo>
                    <a:lnTo>
                      <a:pt x="0" y="41"/>
                    </a:lnTo>
                    <a:lnTo>
                      <a:pt x="183" y="41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77" name="Rectangle 122"/>
              <p:cNvSpPr>
                <a:spLocks noChangeArrowheads="1"/>
              </p:cNvSpPr>
              <p:nvPr/>
            </p:nvSpPr>
            <p:spPr bwMode="auto">
              <a:xfrm>
                <a:off x="2417" y="3260"/>
                <a:ext cx="11" cy="294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8" name="Rectangle 123"/>
              <p:cNvSpPr>
                <a:spLocks noChangeArrowheads="1"/>
              </p:cNvSpPr>
              <p:nvPr/>
            </p:nvSpPr>
            <p:spPr bwMode="auto">
              <a:xfrm>
                <a:off x="2428" y="3260"/>
                <a:ext cx="10" cy="294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79" name="Rectangle 124"/>
              <p:cNvSpPr>
                <a:spLocks noChangeArrowheads="1"/>
              </p:cNvSpPr>
              <p:nvPr/>
            </p:nvSpPr>
            <p:spPr bwMode="auto">
              <a:xfrm>
                <a:off x="2438" y="3260"/>
                <a:ext cx="20" cy="294"/>
              </a:xfrm>
              <a:prstGeom prst="rect">
                <a:avLst/>
              </a:prstGeom>
              <a:solidFill>
                <a:srgbClr val="7C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0" name="Rectangle 125"/>
              <p:cNvSpPr>
                <a:spLocks noChangeArrowheads="1"/>
              </p:cNvSpPr>
              <p:nvPr/>
            </p:nvSpPr>
            <p:spPr bwMode="auto">
              <a:xfrm>
                <a:off x="2458" y="3260"/>
                <a:ext cx="10" cy="294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1" name="Rectangle 126"/>
              <p:cNvSpPr>
                <a:spLocks noChangeArrowheads="1"/>
              </p:cNvSpPr>
              <p:nvPr/>
            </p:nvSpPr>
            <p:spPr bwMode="auto">
              <a:xfrm>
                <a:off x="2468" y="3260"/>
                <a:ext cx="20" cy="294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2" name="Freeform 127"/>
              <p:cNvSpPr>
                <a:spLocks/>
              </p:cNvSpPr>
              <p:nvPr/>
            </p:nvSpPr>
            <p:spPr bwMode="auto">
              <a:xfrm>
                <a:off x="2417" y="3260"/>
                <a:ext cx="61" cy="284"/>
              </a:xfrm>
              <a:custGeom>
                <a:avLst/>
                <a:gdLst>
                  <a:gd name="T0" fmla="*/ 0 w 61"/>
                  <a:gd name="T1" fmla="*/ 284 h 284"/>
                  <a:gd name="T2" fmla="*/ 0 w 61"/>
                  <a:gd name="T3" fmla="*/ 51 h 284"/>
                  <a:gd name="T4" fmla="*/ 61 w 61"/>
                  <a:gd name="T5" fmla="*/ 0 h 284"/>
                  <a:gd name="T6" fmla="*/ 61 w 61"/>
                  <a:gd name="T7" fmla="*/ 233 h 284"/>
                  <a:gd name="T8" fmla="*/ 0 w 61"/>
                  <a:gd name="T9" fmla="*/ 284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284"/>
                  <a:gd name="T17" fmla="*/ 61 w 61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284">
                    <a:moveTo>
                      <a:pt x="0" y="284"/>
                    </a:moveTo>
                    <a:lnTo>
                      <a:pt x="0" y="51"/>
                    </a:lnTo>
                    <a:lnTo>
                      <a:pt x="61" y="0"/>
                    </a:lnTo>
                    <a:lnTo>
                      <a:pt x="61" y="233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83" name="Freeform 128"/>
              <p:cNvSpPr>
                <a:spLocks/>
              </p:cNvSpPr>
              <p:nvPr/>
            </p:nvSpPr>
            <p:spPr bwMode="auto">
              <a:xfrm>
                <a:off x="2417" y="3260"/>
                <a:ext cx="61" cy="284"/>
              </a:xfrm>
              <a:custGeom>
                <a:avLst/>
                <a:gdLst>
                  <a:gd name="T0" fmla="*/ 0 w 61"/>
                  <a:gd name="T1" fmla="*/ 284 h 284"/>
                  <a:gd name="T2" fmla="*/ 0 w 61"/>
                  <a:gd name="T3" fmla="*/ 51 h 284"/>
                  <a:gd name="T4" fmla="*/ 61 w 61"/>
                  <a:gd name="T5" fmla="*/ 0 h 284"/>
                  <a:gd name="T6" fmla="*/ 61 w 61"/>
                  <a:gd name="T7" fmla="*/ 233 h 284"/>
                  <a:gd name="T8" fmla="*/ 0 w 61"/>
                  <a:gd name="T9" fmla="*/ 284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284"/>
                  <a:gd name="T17" fmla="*/ 61 w 61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284">
                    <a:moveTo>
                      <a:pt x="0" y="284"/>
                    </a:moveTo>
                    <a:lnTo>
                      <a:pt x="0" y="51"/>
                    </a:lnTo>
                    <a:lnTo>
                      <a:pt x="61" y="0"/>
                    </a:lnTo>
                    <a:lnTo>
                      <a:pt x="61" y="233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84" name="Rectangle 129"/>
              <p:cNvSpPr>
                <a:spLocks noChangeArrowheads="1"/>
              </p:cNvSpPr>
              <p:nvPr/>
            </p:nvSpPr>
            <p:spPr bwMode="auto">
              <a:xfrm>
                <a:off x="2417" y="3260"/>
                <a:ext cx="11" cy="294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5" name="Rectangle 130"/>
              <p:cNvSpPr>
                <a:spLocks noChangeArrowheads="1"/>
              </p:cNvSpPr>
              <p:nvPr/>
            </p:nvSpPr>
            <p:spPr bwMode="auto">
              <a:xfrm>
                <a:off x="2428" y="3260"/>
                <a:ext cx="10" cy="294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6" name="Rectangle 131"/>
              <p:cNvSpPr>
                <a:spLocks noChangeArrowheads="1"/>
              </p:cNvSpPr>
              <p:nvPr/>
            </p:nvSpPr>
            <p:spPr bwMode="auto">
              <a:xfrm>
                <a:off x="2438" y="3260"/>
                <a:ext cx="20" cy="294"/>
              </a:xfrm>
              <a:prstGeom prst="rect">
                <a:avLst/>
              </a:prstGeom>
              <a:solidFill>
                <a:srgbClr val="7C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7" name="Rectangle 132"/>
              <p:cNvSpPr>
                <a:spLocks noChangeArrowheads="1"/>
              </p:cNvSpPr>
              <p:nvPr/>
            </p:nvSpPr>
            <p:spPr bwMode="auto">
              <a:xfrm>
                <a:off x="2458" y="3260"/>
                <a:ext cx="10" cy="294"/>
              </a:xfrm>
              <a:prstGeom prst="rect">
                <a:avLst/>
              </a:prstGeom>
              <a:solidFill>
                <a:srgbClr val="66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8" name="Rectangle 133"/>
              <p:cNvSpPr>
                <a:spLocks noChangeArrowheads="1"/>
              </p:cNvSpPr>
              <p:nvPr/>
            </p:nvSpPr>
            <p:spPr bwMode="auto">
              <a:xfrm>
                <a:off x="2468" y="3260"/>
                <a:ext cx="20" cy="294"/>
              </a:xfrm>
              <a:prstGeom prst="rect">
                <a:avLst/>
              </a:prstGeom>
              <a:solidFill>
                <a:srgbClr val="48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89" name="Freeform 134"/>
              <p:cNvSpPr>
                <a:spLocks/>
              </p:cNvSpPr>
              <p:nvPr/>
            </p:nvSpPr>
            <p:spPr bwMode="auto">
              <a:xfrm>
                <a:off x="2417" y="3260"/>
                <a:ext cx="61" cy="284"/>
              </a:xfrm>
              <a:custGeom>
                <a:avLst/>
                <a:gdLst>
                  <a:gd name="T0" fmla="*/ 0 w 61"/>
                  <a:gd name="T1" fmla="*/ 284 h 284"/>
                  <a:gd name="T2" fmla="*/ 0 w 61"/>
                  <a:gd name="T3" fmla="*/ 51 h 284"/>
                  <a:gd name="T4" fmla="*/ 61 w 61"/>
                  <a:gd name="T5" fmla="*/ 0 h 284"/>
                  <a:gd name="T6" fmla="*/ 61 w 61"/>
                  <a:gd name="T7" fmla="*/ 233 h 284"/>
                  <a:gd name="T8" fmla="*/ 0 w 61"/>
                  <a:gd name="T9" fmla="*/ 284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284"/>
                  <a:gd name="T17" fmla="*/ 61 w 61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284">
                    <a:moveTo>
                      <a:pt x="0" y="284"/>
                    </a:moveTo>
                    <a:lnTo>
                      <a:pt x="0" y="51"/>
                    </a:lnTo>
                    <a:lnTo>
                      <a:pt x="61" y="0"/>
                    </a:lnTo>
                    <a:lnTo>
                      <a:pt x="61" y="233"/>
                    </a:lnTo>
                    <a:lnTo>
                      <a:pt x="0" y="284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90" name="Rectangle 135"/>
              <p:cNvSpPr>
                <a:spLocks noChangeArrowheads="1"/>
              </p:cNvSpPr>
              <p:nvPr/>
            </p:nvSpPr>
            <p:spPr bwMode="auto">
              <a:xfrm>
                <a:off x="2225" y="3311"/>
                <a:ext cx="10" cy="233"/>
              </a:xfrm>
              <a:prstGeom prst="rect">
                <a:avLst/>
              </a:prstGeom>
              <a:solidFill>
                <a:srgbClr val="84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1" name="Rectangle 136"/>
              <p:cNvSpPr>
                <a:spLocks noChangeArrowheads="1"/>
              </p:cNvSpPr>
              <p:nvPr/>
            </p:nvSpPr>
            <p:spPr bwMode="auto">
              <a:xfrm>
                <a:off x="2235" y="3311"/>
                <a:ext cx="10" cy="233"/>
              </a:xfrm>
              <a:prstGeom prst="rect">
                <a:avLst/>
              </a:prstGeom>
              <a:solidFill>
                <a:srgbClr val="8D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2" name="Rectangle 137"/>
              <p:cNvSpPr>
                <a:spLocks noChangeArrowheads="1"/>
              </p:cNvSpPr>
              <p:nvPr/>
            </p:nvSpPr>
            <p:spPr bwMode="auto">
              <a:xfrm>
                <a:off x="2245" y="3311"/>
                <a:ext cx="10" cy="233"/>
              </a:xfrm>
              <a:prstGeom prst="rect">
                <a:avLst/>
              </a:prstGeom>
              <a:solidFill>
                <a:srgbClr val="9C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3" name="Rectangle 138"/>
              <p:cNvSpPr>
                <a:spLocks noChangeArrowheads="1"/>
              </p:cNvSpPr>
              <p:nvPr/>
            </p:nvSpPr>
            <p:spPr bwMode="auto">
              <a:xfrm>
                <a:off x="2255" y="3311"/>
                <a:ext cx="10" cy="233"/>
              </a:xfrm>
              <a:prstGeom prst="rect">
                <a:avLst/>
              </a:prstGeom>
              <a:solidFill>
                <a:srgbClr val="B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4" name="Rectangle 139"/>
              <p:cNvSpPr>
                <a:spLocks noChangeArrowheads="1"/>
              </p:cNvSpPr>
              <p:nvPr/>
            </p:nvSpPr>
            <p:spPr bwMode="auto">
              <a:xfrm>
                <a:off x="2265" y="3311"/>
                <a:ext cx="10" cy="233"/>
              </a:xfrm>
              <a:prstGeom prst="rect">
                <a:avLst/>
              </a:prstGeom>
              <a:solidFill>
                <a:srgbClr val="C7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5" name="Rectangle 140"/>
              <p:cNvSpPr>
                <a:spLocks noChangeArrowheads="1"/>
              </p:cNvSpPr>
              <p:nvPr/>
            </p:nvSpPr>
            <p:spPr bwMode="auto">
              <a:xfrm>
                <a:off x="2275" y="3311"/>
                <a:ext cx="11" cy="233"/>
              </a:xfrm>
              <a:prstGeom prst="rect">
                <a:avLst/>
              </a:prstGeom>
              <a:solidFill>
                <a:srgbClr val="DA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6" name="Rectangle 141"/>
              <p:cNvSpPr>
                <a:spLocks noChangeArrowheads="1"/>
              </p:cNvSpPr>
              <p:nvPr/>
            </p:nvSpPr>
            <p:spPr bwMode="auto">
              <a:xfrm>
                <a:off x="2286" y="3311"/>
                <a:ext cx="10" cy="233"/>
              </a:xfrm>
              <a:prstGeom prst="rect">
                <a:avLst/>
              </a:prstGeom>
              <a:solidFill>
                <a:srgbClr val="EA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7" name="Rectangle 142"/>
              <p:cNvSpPr>
                <a:spLocks noChangeArrowheads="1"/>
              </p:cNvSpPr>
              <p:nvPr/>
            </p:nvSpPr>
            <p:spPr bwMode="auto">
              <a:xfrm>
                <a:off x="2296" y="3311"/>
                <a:ext cx="10" cy="233"/>
              </a:xfrm>
              <a:prstGeom prst="rect">
                <a:avLst/>
              </a:prstGeom>
              <a:solidFill>
                <a:srgbClr val="F5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8" name="Rectangle 143"/>
              <p:cNvSpPr>
                <a:spLocks noChangeArrowheads="1"/>
              </p:cNvSpPr>
              <p:nvPr/>
            </p:nvSpPr>
            <p:spPr bwMode="auto">
              <a:xfrm>
                <a:off x="2306" y="3311"/>
                <a:ext cx="10" cy="233"/>
              </a:xfrm>
              <a:prstGeom prst="rect">
                <a:avLst/>
              </a:pr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599" name="Rectangle 144"/>
              <p:cNvSpPr>
                <a:spLocks noChangeArrowheads="1"/>
              </p:cNvSpPr>
              <p:nvPr/>
            </p:nvSpPr>
            <p:spPr bwMode="auto">
              <a:xfrm>
                <a:off x="2316" y="3311"/>
                <a:ext cx="10" cy="2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0" name="Rectangle 145"/>
              <p:cNvSpPr>
                <a:spLocks noChangeArrowheads="1"/>
              </p:cNvSpPr>
              <p:nvPr/>
            </p:nvSpPr>
            <p:spPr bwMode="auto">
              <a:xfrm>
                <a:off x="2326" y="3311"/>
                <a:ext cx="10" cy="233"/>
              </a:xfrm>
              <a:prstGeom prst="rect">
                <a:avLst/>
              </a:pr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1" name="Rectangle 146"/>
              <p:cNvSpPr>
                <a:spLocks noChangeArrowheads="1"/>
              </p:cNvSpPr>
              <p:nvPr/>
            </p:nvSpPr>
            <p:spPr bwMode="auto">
              <a:xfrm>
                <a:off x="2336" y="3311"/>
                <a:ext cx="10" cy="233"/>
              </a:xfrm>
              <a:prstGeom prst="rect">
                <a:avLst/>
              </a:prstGeom>
              <a:solidFill>
                <a:srgbClr val="F5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2" name="Rectangle 147"/>
              <p:cNvSpPr>
                <a:spLocks noChangeArrowheads="1"/>
              </p:cNvSpPr>
              <p:nvPr/>
            </p:nvSpPr>
            <p:spPr bwMode="auto">
              <a:xfrm>
                <a:off x="2346" y="3311"/>
                <a:ext cx="11" cy="233"/>
              </a:xfrm>
              <a:prstGeom prst="rect">
                <a:avLst/>
              </a:prstGeom>
              <a:solidFill>
                <a:srgbClr val="EA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3" name="Rectangle 148"/>
              <p:cNvSpPr>
                <a:spLocks noChangeArrowheads="1"/>
              </p:cNvSpPr>
              <p:nvPr/>
            </p:nvSpPr>
            <p:spPr bwMode="auto">
              <a:xfrm>
                <a:off x="2357" y="3311"/>
                <a:ext cx="10" cy="233"/>
              </a:xfrm>
              <a:prstGeom prst="rect">
                <a:avLst/>
              </a:prstGeom>
              <a:solidFill>
                <a:srgbClr val="DA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4" name="Rectangle 149"/>
              <p:cNvSpPr>
                <a:spLocks noChangeArrowheads="1"/>
              </p:cNvSpPr>
              <p:nvPr/>
            </p:nvSpPr>
            <p:spPr bwMode="auto">
              <a:xfrm>
                <a:off x="2367" y="3311"/>
                <a:ext cx="10" cy="233"/>
              </a:xfrm>
              <a:prstGeom prst="rect">
                <a:avLst/>
              </a:prstGeom>
              <a:solidFill>
                <a:srgbClr val="C7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5" name="Rectangle 150"/>
              <p:cNvSpPr>
                <a:spLocks noChangeArrowheads="1"/>
              </p:cNvSpPr>
              <p:nvPr/>
            </p:nvSpPr>
            <p:spPr bwMode="auto">
              <a:xfrm>
                <a:off x="2377" y="3311"/>
                <a:ext cx="10" cy="233"/>
              </a:xfrm>
              <a:prstGeom prst="rect">
                <a:avLst/>
              </a:prstGeom>
              <a:solidFill>
                <a:srgbClr val="B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6" name="Rectangle 151"/>
              <p:cNvSpPr>
                <a:spLocks noChangeArrowheads="1"/>
              </p:cNvSpPr>
              <p:nvPr/>
            </p:nvSpPr>
            <p:spPr bwMode="auto">
              <a:xfrm>
                <a:off x="2387" y="3311"/>
                <a:ext cx="10" cy="233"/>
              </a:xfrm>
              <a:prstGeom prst="rect">
                <a:avLst/>
              </a:prstGeom>
              <a:solidFill>
                <a:srgbClr val="9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7" name="Rectangle 152"/>
              <p:cNvSpPr>
                <a:spLocks noChangeArrowheads="1"/>
              </p:cNvSpPr>
              <p:nvPr/>
            </p:nvSpPr>
            <p:spPr bwMode="auto">
              <a:xfrm>
                <a:off x="2397" y="3311"/>
                <a:ext cx="10" cy="233"/>
              </a:xfrm>
              <a:prstGeom prst="rect">
                <a:avLst/>
              </a:prstGeom>
              <a:solidFill>
                <a:srgbClr val="8E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8" name="Rectangle 153"/>
              <p:cNvSpPr>
                <a:spLocks noChangeArrowheads="1"/>
              </p:cNvSpPr>
              <p:nvPr/>
            </p:nvSpPr>
            <p:spPr bwMode="auto">
              <a:xfrm>
                <a:off x="2407" y="3311"/>
                <a:ext cx="10" cy="233"/>
              </a:xfrm>
              <a:prstGeom prst="rect">
                <a:avLst/>
              </a:prstGeom>
              <a:solidFill>
                <a:srgbClr val="841B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09" name="Rectangle 154"/>
              <p:cNvSpPr>
                <a:spLocks noChangeArrowheads="1"/>
              </p:cNvSpPr>
              <p:nvPr/>
            </p:nvSpPr>
            <p:spPr bwMode="auto">
              <a:xfrm>
                <a:off x="2225" y="3311"/>
                <a:ext cx="192" cy="233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0" name="Rectangle 155"/>
              <p:cNvSpPr>
                <a:spLocks noChangeArrowheads="1"/>
              </p:cNvSpPr>
              <p:nvPr/>
            </p:nvSpPr>
            <p:spPr bwMode="auto">
              <a:xfrm>
                <a:off x="2225" y="3260"/>
                <a:ext cx="10" cy="6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1" name="Rectangle 156"/>
              <p:cNvSpPr>
                <a:spLocks noChangeArrowheads="1"/>
              </p:cNvSpPr>
              <p:nvPr/>
            </p:nvSpPr>
            <p:spPr bwMode="auto">
              <a:xfrm>
                <a:off x="2235" y="3260"/>
                <a:ext cx="10" cy="6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2" name="Rectangle 157"/>
              <p:cNvSpPr>
                <a:spLocks noChangeArrowheads="1"/>
              </p:cNvSpPr>
              <p:nvPr/>
            </p:nvSpPr>
            <p:spPr bwMode="auto">
              <a:xfrm>
                <a:off x="2245" y="3260"/>
                <a:ext cx="10" cy="6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3" name="Rectangle 158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10" cy="61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4" name="Rectangle 159"/>
              <p:cNvSpPr>
                <a:spLocks noChangeArrowheads="1"/>
              </p:cNvSpPr>
              <p:nvPr/>
            </p:nvSpPr>
            <p:spPr bwMode="auto">
              <a:xfrm>
                <a:off x="2265" y="3260"/>
                <a:ext cx="10" cy="6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5" name="Rectangle 160"/>
              <p:cNvSpPr>
                <a:spLocks noChangeArrowheads="1"/>
              </p:cNvSpPr>
              <p:nvPr/>
            </p:nvSpPr>
            <p:spPr bwMode="auto">
              <a:xfrm>
                <a:off x="2275" y="3260"/>
                <a:ext cx="11" cy="6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6" name="Rectangle 161"/>
              <p:cNvSpPr>
                <a:spLocks noChangeArrowheads="1"/>
              </p:cNvSpPr>
              <p:nvPr/>
            </p:nvSpPr>
            <p:spPr bwMode="auto">
              <a:xfrm>
                <a:off x="2286" y="3260"/>
                <a:ext cx="10" cy="6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7" name="Rectangle 162"/>
              <p:cNvSpPr>
                <a:spLocks noChangeArrowheads="1"/>
              </p:cNvSpPr>
              <p:nvPr/>
            </p:nvSpPr>
            <p:spPr bwMode="auto">
              <a:xfrm>
                <a:off x="2296" y="3260"/>
                <a:ext cx="10" cy="6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8" name="Rectangle 163"/>
              <p:cNvSpPr>
                <a:spLocks noChangeArrowheads="1"/>
              </p:cNvSpPr>
              <p:nvPr/>
            </p:nvSpPr>
            <p:spPr bwMode="auto">
              <a:xfrm>
                <a:off x="2306" y="3260"/>
                <a:ext cx="10" cy="6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19" name="Rectangle 164"/>
              <p:cNvSpPr>
                <a:spLocks noChangeArrowheads="1"/>
              </p:cNvSpPr>
              <p:nvPr/>
            </p:nvSpPr>
            <p:spPr bwMode="auto">
              <a:xfrm>
                <a:off x="2316" y="3260"/>
                <a:ext cx="10" cy="6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0" name="Rectangle 165"/>
              <p:cNvSpPr>
                <a:spLocks noChangeArrowheads="1"/>
              </p:cNvSpPr>
              <p:nvPr/>
            </p:nvSpPr>
            <p:spPr bwMode="auto">
              <a:xfrm>
                <a:off x="2326" y="3260"/>
                <a:ext cx="10" cy="61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1" name="Rectangle 166"/>
              <p:cNvSpPr>
                <a:spLocks noChangeArrowheads="1"/>
              </p:cNvSpPr>
              <p:nvPr/>
            </p:nvSpPr>
            <p:spPr bwMode="auto">
              <a:xfrm>
                <a:off x="2336" y="3260"/>
                <a:ext cx="10" cy="6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2" name="Rectangle 167"/>
              <p:cNvSpPr>
                <a:spLocks noChangeArrowheads="1"/>
              </p:cNvSpPr>
              <p:nvPr/>
            </p:nvSpPr>
            <p:spPr bwMode="auto">
              <a:xfrm>
                <a:off x="2346" y="3260"/>
                <a:ext cx="11" cy="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3" name="Rectangle 168"/>
              <p:cNvSpPr>
                <a:spLocks noChangeArrowheads="1"/>
              </p:cNvSpPr>
              <p:nvPr/>
            </p:nvSpPr>
            <p:spPr bwMode="auto">
              <a:xfrm>
                <a:off x="2357" y="3260"/>
                <a:ext cx="10" cy="6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4" name="Rectangle 169"/>
              <p:cNvSpPr>
                <a:spLocks noChangeArrowheads="1"/>
              </p:cNvSpPr>
              <p:nvPr/>
            </p:nvSpPr>
            <p:spPr bwMode="auto">
              <a:xfrm>
                <a:off x="2367" y="3260"/>
                <a:ext cx="10" cy="61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5" name="Rectangle 170"/>
              <p:cNvSpPr>
                <a:spLocks noChangeArrowheads="1"/>
              </p:cNvSpPr>
              <p:nvPr/>
            </p:nvSpPr>
            <p:spPr bwMode="auto">
              <a:xfrm>
                <a:off x="2377" y="3260"/>
                <a:ext cx="10" cy="6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6" name="Rectangle 171"/>
              <p:cNvSpPr>
                <a:spLocks noChangeArrowheads="1"/>
              </p:cNvSpPr>
              <p:nvPr/>
            </p:nvSpPr>
            <p:spPr bwMode="auto">
              <a:xfrm>
                <a:off x="2387" y="3260"/>
                <a:ext cx="10" cy="6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7" name="Rectangle 172"/>
              <p:cNvSpPr>
                <a:spLocks noChangeArrowheads="1"/>
              </p:cNvSpPr>
              <p:nvPr/>
            </p:nvSpPr>
            <p:spPr bwMode="auto">
              <a:xfrm>
                <a:off x="2397" y="3260"/>
                <a:ext cx="10" cy="6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8" name="Rectangle 173"/>
              <p:cNvSpPr>
                <a:spLocks noChangeArrowheads="1"/>
              </p:cNvSpPr>
              <p:nvPr/>
            </p:nvSpPr>
            <p:spPr bwMode="auto">
              <a:xfrm>
                <a:off x="2407" y="3260"/>
                <a:ext cx="10" cy="6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29" name="Rectangle 174"/>
              <p:cNvSpPr>
                <a:spLocks noChangeArrowheads="1"/>
              </p:cNvSpPr>
              <p:nvPr/>
            </p:nvSpPr>
            <p:spPr bwMode="auto">
              <a:xfrm>
                <a:off x="2417" y="3260"/>
                <a:ext cx="11" cy="6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0" name="Rectangle 175"/>
              <p:cNvSpPr>
                <a:spLocks noChangeArrowheads="1"/>
              </p:cNvSpPr>
              <p:nvPr/>
            </p:nvSpPr>
            <p:spPr bwMode="auto">
              <a:xfrm>
                <a:off x="2428" y="3260"/>
                <a:ext cx="10" cy="6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1" name="Rectangle 176"/>
              <p:cNvSpPr>
                <a:spLocks noChangeArrowheads="1"/>
              </p:cNvSpPr>
              <p:nvPr/>
            </p:nvSpPr>
            <p:spPr bwMode="auto">
              <a:xfrm>
                <a:off x="2438" y="3260"/>
                <a:ext cx="10" cy="61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2" name="Rectangle 177"/>
              <p:cNvSpPr>
                <a:spLocks noChangeArrowheads="1"/>
              </p:cNvSpPr>
              <p:nvPr/>
            </p:nvSpPr>
            <p:spPr bwMode="auto">
              <a:xfrm>
                <a:off x="2448" y="3260"/>
                <a:ext cx="10" cy="6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3" name="Rectangle 178"/>
              <p:cNvSpPr>
                <a:spLocks noChangeArrowheads="1"/>
              </p:cNvSpPr>
              <p:nvPr/>
            </p:nvSpPr>
            <p:spPr bwMode="auto">
              <a:xfrm>
                <a:off x="2458" y="3260"/>
                <a:ext cx="10" cy="6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4" name="Rectangle 179"/>
              <p:cNvSpPr>
                <a:spLocks noChangeArrowheads="1"/>
              </p:cNvSpPr>
              <p:nvPr/>
            </p:nvSpPr>
            <p:spPr bwMode="auto">
              <a:xfrm>
                <a:off x="2468" y="3260"/>
                <a:ext cx="20" cy="6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5" name="Freeform 180"/>
              <p:cNvSpPr>
                <a:spLocks/>
              </p:cNvSpPr>
              <p:nvPr/>
            </p:nvSpPr>
            <p:spPr bwMode="auto">
              <a:xfrm>
                <a:off x="2225" y="3260"/>
                <a:ext cx="253" cy="51"/>
              </a:xfrm>
              <a:custGeom>
                <a:avLst/>
                <a:gdLst>
                  <a:gd name="T0" fmla="*/ 192 w 253"/>
                  <a:gd name="T1" fmla="*/ 51 h 51"/>
                  <a:gd name="T2" fmla="*/ 253 w 253"/>
                  <a:gd name="T3" fmla="*/ 0 h 51"/>
                  <a:gd name="T4" fmla="*/ 71 w 253"/>
                  <a:gd name="T5" fmla="*/ 0 h 51"/>
                  <a:gd name="T6" fmla="*/ 0 w 253"/>
                  <a:gd name="T7" fmla="*/ 51 h 51"/>
                  <a:gd name="T8" fmla="*/ 192 w 253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51"/>
                  <a:gd name="T17" fmla="*/ 253 w 25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51">
                    <a:moveTo>
                      <a:pt x="192" y="51"/>
                    </a:moveTo>
                    <a:lnTo>
                      <a:pt x="253" y="0"/>
                    </a:lnTo>
                    <a:lnTo>
                      <a:pt x="71" y="0"/>
                    </a:lnTo>
                    <a:lnTo>
                      <a:pt x="0" y="51"/>
                    </a:lnTo>
                    <a:lnTo>
                      <a:pt x="19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636" name="Freeform 181"/>
              <p:cNvSpPr>
                <a:spLocks/>
              </p:cNvSpPr>
              <p:nvPr/>
            </p:nvSpPr>
            <p:spPr bwMode="auto">
              <a:xfrm>
                <a:off x="2225" y="3260"/>
                <a:ext cx="253" cy="51"/>
              </a:xfrm>
              <a:custGeom>
                <a:avLst/>
                <a:gdLst>
                  <a:gd name="T0" fmla="*/ 192 w 253"/>
                  <a:gd name="T1" fmla="*/ 51 h 51"/>
                  <a:gd name="T2" fmla="*/ 253 w 253"/>
                  <a:gd name="T3" fmla="*/ 0 h 51"/>
                  <a:gd name="T4" fmla="*/ 71 w 253"/>
                  <a:gd name="T5" fmla="*/ 0 h 51"/>
                  <a:gd name="T6" fmla="*/ 0 w 253"/>
                  <a:gd name="T7" fmla="*/ 51 h 51"/>
                  <a:gd name="T8" fmla="*/ 192 w 253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51"/>
                  <a:gd name="T17" fmla="*/ 253 w 25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51">
                    <a:moveTo>
                      <a:pt x="192" y="51"/>
                    </a:moveTo>
                    <a:lnTo>
                      <a:pt x="253" y="0"/>
                    </a:lnTo>
                    <a:lnTo>
                      <a:pt x="71" y="0"/>
                    </a:lnTo>
                    <a:lnTo>
                      <a:pt x="0" y="51"/>
                    </a:lnTo>
                    <a:lnTo>
                      <a:pt x="19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637" name="Rectangle 182"/>
              <p:cNvSpPr>
                <a:spLocks noChangeArrowheads="1"/>
              </p:cNvSpPr>
              <p:nvPr/>
            </p:nvSpPr>
            <p:spPr bwMode="auto">
              <a:xfrm>
                <a:off x="2225" y="3260"/>
                <a:ext cx="10" cy="6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8" name="Rectangle 183"/>
              <p:cNvSpPr>
                <a:spLocks noChangeArrowheads="1"/>
              </p:cNvSpPr>
              <p:nvPr/>
            </p:nvSpPr>
            <p:spPr bwMode="auto">
              <a:xfrm>
                <a:off x="2235" y="3260"/>
                <a:ext cx="10" cy="6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39" name="Rectangle 184"/>
              <p:cNvSpPr>
                <a:spLocks noChangeArrowheads="1"/>
              </p:cNvSpPr>
              <p:nvPr/>
            </p:nvSpPr>
            <p:spPr bwMode="auto">
              <a:xfrm>
                <a:off x="2245" y="3260"/>
                <a:ext cx="10" cy="6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0" name="Rectangle 185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10" cy="61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1" name="Rectangle 186"/>
              <p:cNvSpPr>
                <a:spLocks noChangeArrowheads="1"/>
              </p:cNvSpPr>
              <p:nvPr/>
            </p:nvSpPr>
            <p:spPr bwMode="auto">
              <a:xfrm>
                <a:off x="2265" y="3260"/>
                <a:ext cx="10" cy="6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2" name="Rectangle 187"/>
              <p:cNvSpPr>
                <a:spLocks noChangeArrowheads="1"/>
              </p:cNvSpPr>
              <p:nvPr/>
            </p:nvSpPr>
            <p:spPr bwMode="auto">
              <a:xfrm>
                <a:off x="2275" y="3260"/>
                <a:ext cx="11" cy="6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3" name="Rectangle 188"/>
              <p:cNvSpPr>
                <a:spLocks noChangeArrowheads="1"/>
              </p:cNvSpPr>
              <p:nvPr/>
            </p:nvSpPr>
            <p:spPr bwMode="auto">
              <a:xfrm>
                <a:off x="2286" y="3260"/>
                <a:ext cx="10" cy="6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4" name="Rectangle 189"/>
              <p:cNvSpPr>
                <a:spLocks noChangeArrowheads="1"/>
              </p:cNvSpPr>
              <p:nvPr/>
            </p:nvSpPr>
            <p:spPr bwMode="auto">
              <a:xfrm>
                <a:off x="2296" y="3260"/>
                <a:ext cx="10" cy="6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5" name="Rectangle 190"/>
              <p:cNvSpPr>
                <a:spLocks noChangeArrowheads="1"/>
              </p:cNvSpPr>
              <p:nvPr/>
            </p:nvSpPr>
            <p:spPr bwMode="auto">
              <a:xfrm>
                <a:off x="2306" y="3260"/>
                <a:ext cx="10" cy="6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6" name="Rectangle 191"/>
              <p:cNvSpPr>
                <a:spLocks noChangeArrowheads="1"/>
              </p:cNvSpPr>
              <p:nvPr/>
            </p:nvSpPr>
            <p:spPr bwMode="auto">
              <a:xfrm>
                <a:off x="2316" y="3260"/>
                <a:ext cx="10" cy="6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7" name="Rectangle 192"/>
              <p:cNvSpPr>
                <a:spLocks noChangeArrowheads="1"/>
              </p:cNvSpPr>
              <p:nvPr/>
            </p:nvSpPr>
            <p:spPr bwMode="auto">
              <a:xfrm>
                <a:off x="2326" y="3260"/>
                <a:ext cx="10" cy="61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8" name="Rectangle 193"/>
              <p:cNvSpPr>
                <a:spLocks noChangeArrowheads="1"/>
              </p:cNvSpPr>
              <p:nvPr/>
            </p:nvSpPr>
            <p:spPr bwMode="auto">
              <a:xfrm>
                <a:off x="2336" y="3260"/>
                <a:ext cx="10" cy="6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49" name="Rectangle 194"/>
              <p:cNvSpPr>
                <a:spLocks noChangeArrowheads="1"/>
              </p:cNvSpPr>
              <p:nvPr/>
            </p:nvSpPr>
            <p:spPr bwMode="auto">
              <a:xfrm>
                <a:off x="2346" y="3260"/>
                <a:ext cx="11" cy="6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0" name="Rectangle 195"/>
              <p:cNvSpPr>
                <a:spLocks noChangeArrowheads="1"/>
              </p:cNvSpPr>
              <p:nvPr/>
            </p:nvSpPr>
            <p:spPr bwMode="auto">
              <a:xfrm>
                <a:off x="2357" y="3260"/>
                <a:ext cx="10" cy="6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1" name="Rectangle 196"/>
              <p:cNvSpPr>
                <a:spLocks noChangeArrowheads="1"/>
              </p:cNvSpPr>
              <p:nvPr/>
            </p:nvSpPr>
            <p:spPr bwMode="auto">
              <a:xfrm>
                <a:off x="2367" y="3260"/>
                <a:ext cx="10" cy="61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2" name="Rectangle 197"/>
              <p:cNvSpPr>
                <a:spLocks noChangeArrowheads="1"/>
              </p:cNvSpPr>
              <p:nvPr/>
            </p:nvSpPr>
            <p:spPr bwMode="auto">
              <a:xfrm>
                <a:off x="2377" y="3260"/>
                <a:ext cx="10" cy="6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3" name="Rectangle 198"/>
              <p:cNvSpPr>
                <a:spLocks noChangeArrowheads="1"/>
              </p:cNvSpPr>
              <p:nvPr/>
            </p:nvSpPr>
            <p:spPr bwMode="auto">
              <a:xfrm>
                <a:off x="2387" y="3260"/>
                <a:ext cx="10" cy="6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4" name="Rectangle 199"/>
              <p:cNvSpPr>
                <a:spLocks noChangeArrowheads="1"/>
              </p:cNvSpPr>
              <p:nvPr/>
            </p:nvSpPr>
            <p:spPr bwMode="auto">
              <a:xfrm>
                <a:off x="2397" y="3260"/>
                <a:ext cx="10" cy="6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5" name="Rectangle 200"/>
              <p:cNvSpPr>
                <a:spLocks noChangeArrowheads="1"/>
              </p:cNvSpPr>
              <p:nvPr/>
            </p:nvSpPr>
            <p:spPr bwMode="auto">
              <a:xfrm>
                <a:off x="2407" y="3260"/>
                <a:ext cx="10" cy="6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6" name="Rectangle 201"/>
              <p:cNvSpPr>
                <a:spLocks noChangeArrowheads="1"/>
              </p:cNvSpPr>
              <p:nvPr/>
            </p:nvSpPr>
            <p:spPr bwMode="auto">
              <a:xfrm>
                <a:off x="2417" y="3260"/>
                <a:ext cx="11" cy="6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7" name="Rectangle 202"/>
              <p:cNvSpPr>
                <a:spLocks noChangeArrowheads="1"/>
              </p:cNvSpPr>
              <p:nvPr/>
            </p:nvSpPr>
            <p:spPr bwMode="auto">
              <a:xfrm>
                <a:off x="2428" y="3260"/>
                <a:ext cx="10" cy="6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8" name="Rectangle 203"/>
              <p:cNvSpPr>
                <a:spLocks noChangeArrowheads="1"/>
              </p:cNvSpPr>
              <p:nvPr/>
            </p:nvSpPr>
            <p:spPr bwMode="auto">
              <a:xfrm>
                <a:off x="2438" y="3260"/>
                <a:ext cx="10" cy="61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59" name="Rectangle 204"/>
              <p:cNvSpPr>
                <a:spLocks noChangeArrowheads="1"/>
              </p:cNvSpPr>
              <p:nvPr/>
            </p:nvSpPr>
            <p:spPr bwMode="auto">
              <a:xfrm>
                <a:off x="2448" y="3260"/>
                <a:ext cx="10" cy="6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60" name="Rectangle 205"/>
              <p:cNvSpPr>
                <a:spLocks noChangeArrowheads="1"/>
              </p:cNvSpPr>
              <p:nvPr/>
            </p:nvSpPr>
            <p:spPr bwMode="auto">
              <a:xfrm>
                <a:off x="2458" y="3260"/>
                <a:ext cx="10" cy="6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61" name="Rectangle 206"/>
              <p:cNvSpPr>
                <a:spLocks noChangeArrowheads="1"/>
              </p:cNvSpPr>
              <p:nvPr/>
            </p:nvSpPr>
            <p:spPr bwMode="auto">
              <a:xfrm>
                <a:off x="2468" y="3260"/>
                <a:ext cx="20" cy="6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662" name="Freeform 207"/>
              <p:cNvSpPr>
                <a:spLocks/>
              </p:cNvSpPr>
              <p:nvPr/>
            </p:nvSpPr>
            <p:spPr bwMode="auto">
              <a:xfrm>
                <a:off x="2225" y="3260"/>
                <a:ext cx="253" cy="51"/>
              </a:xfrm>
              <a:custGeom>
                <a:avLst/>
                <a:gdLst>
                  <a:gd name="T0" fmla="*/ 192 w 253"/>
                  <a:gd name="T1" fmla="*/ 51 h 51"/>
                  <a:gd name="T2" fmla="*/ 253 w 253"/>
                  <a:gd name="T3" fmla="*/ 0 h 51"/>
                  <a:gd name="T4" fmla="*/ 71 w 253"/>
                  <a:gd name="T5" fmla="*/ 0 h 51"/>
                  <a:gd name="T6" fmla="*/ 0 w 253"/>
                  <a:gd name="T7" fmla="*/ 51 h 51"/>
                  <a:gd name="T8" fmla="*/ 192 w 253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51"/>
                  <a:gd name="T17" fmla="*/ 253 w 253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51">
                    <a:moveTo>
                      <a:pt x="192" y="51"/>
                    </a:moveTo>
                    <a:lnTo>
                      <a:pt x="253" y="0"/>
                    </a:lnTo>
                    <a:lnTo>
                      <a:pt x="71" y="0"/>
                    </a:lnTo>
                    <a:lnTo>
                      <a:pt x="0" y="51"/>
                    </a:lnTo>
                    <a:lnTo>
                      <a:pt x="192" y="51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663" name="Rectangle 208"/>
              <p:cNvSpPr>
                <a:spLocks noChangeArrowheads="1"/>
              </p:cNvSpPr>
              <p:nvPr/>
            </p:nvSpPr>
            <p:spPr bwMode="auto">
              <a:xfrm>
                <a:off x="2884" y="1598"/>
                <a:ext cx="10" cy="1956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01069" name="Group 209"/>
            <p:cNvGrpSpPr>
              <a:grpSpLocks/>
            </p:cNvGrpSpPr>
            <p:nvPr/>
          </p:nvGrpSpPr>
          <p:grpSpPr bwMode="auto">
            <a:xfrm>
              <a:off x="2685" y="1609"/>
              <a:ext cx="923" cy="1956"/>
              <a:chOff x="2691" y="1598"/>
              <a:chExt cx="923" cy="1956"/>
            </a:xfrm>
          </p:grpSpPr>
          <p:sp>
            <p:nvSpPr>
              <p:cNvPr id="301264" name="Rectangle 210"/>
              <p:cNvSpPr>
                <a:spLocks noChangeArrowheads="1"/>
              </p:cNvSpPr>
              <p:nvPr/>
            </p:nvSpPr>
            <p:spPr bwMode="auto">
              <a:xfrm>
                <a:off x="2894" y="1598"/>
                <a:ext cx="10" cy="1956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65" name="Rectangle 211"/>
              <p:cNvSpPr>
                <a:spLocks noChangeArrowheads="1"/>
              </p:cNvSpPr>
              <p:nvPr/>
            </p:nvSpPr>
            <p:spPr bwMode="auto">
              <a:xfrm>
                <a:off x="2904" y="1598"/>
                <a:ext cx="21" cy="1956"/>
              </a:xfrm>
              <a:prstGeom prst="rect">
                <a:avLst/>
              </a:pr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66" name="Rectangle 212"/>
              <p:cNvSpPr>
                <a:spLocks noChangeArrowheads="1"/>
              </p:cNvSpPr>
              <p:nvPr/>
            </p:nvSpPr>
            <p:spPr bwMode="auto">
              <a:xfrm>
                <a:off x="2925" y="1598"/>
                <a:ext cx="10" cy="1956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67" name="Rectangle 213"/>
              <p:cNvSpPr>
                <a:spLocks noChangeArrowheads="1"/>
              </p:cNvSpPr>
              <p:nvPr/>
            </p:nvSpPr>
            <p:spPr bwMode="auto">
              <a:xfrm>
                <a:off x="2935" y="1598"/>
                <a:ext cx="20" cy="1956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68" name="Freeform 214"/>
              <p:cNvSpPr>
                <a:spLocks/>
              </p:cNvSpPr>
              <p:nvPr/>
            </p:nvSpPr>
            <p:spPr bwMode="auto">
              <a:xfrm>
                <a:off x="2884" y="1598"/>
                <a:ext cx="61" cy="1946"/>
              </a:xfrm>
              <a:custGeom>
                <a:avLst/>
                <a:gdLst>
                  <a:gd name="T0" fmla="*/ 0 w 61"/>
                  <a:gd name="T1" fmla="*/ 1946 h 1946"/>
                  <a:gd name="T2" fmla="*/ 0 w 61"/>
                  <a:gd name="T3" fmla="*/ 41 h 1946"/>
                  <a:gd name="T4" fmla="*/ 61 w 61"/>
                  <a:gd name="T5" fmla="*/ 0 h 1946"/>
                  <a:gd name="T6" fmla="*/ 61 w 61"/>
                  <a:gd name="T7" fmla="*/ 1895 h 1946"/>
                  <a:gd name="T8" fmla="*/ 0 w 61"/>
                  <a:gd name="T9" fmla="*/ 1946 h 19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1946"/>
                  <a:gd name="T17" fmla="*/ 61 w 61"/>
                  <a:gd name="T18" fmla="*/ 1946 h 19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1946">
                    <a:moveTo>
                      <a:pt x="0" y="1946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61" y="1895"/>
                    </a:lnTo>
                    <a:lnTo>
                      <a:pt x="0" y="1946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269" name="Freeform 215"/>
              <p:cNvSpPr>
                <a:spLocks/>
              </p:cNvSpPr>
              <p:nvPr/>
            </p:nvSpPr>
            <p:spPr bwMode="auto">
              <a:xfrm>
                <a:off x="2884" y="1598"/>
                <a:ext cx="61" cy="1946"/>
              </a:xfrm>
              <a:custGeom>
                <a:avLst/>
                <a:gdLst>
                  <a:gd name="T0" fmla="*/ 0 w 61"/>
                  <a:gd name="T1" fmla="*/ 1946 h 1946"/>
                  <a:gd name="T2" fmla="*/ 0 w 61"/>
                  <a:gd name="T3" fmla="*/ 41 h 1946"/>
                  <a:gd name="T4" fmla="*/ 61 w 61"/>
                  <a:gd name="T5" fmla="*/ 0 h 1946"/>
                  <a:gd name="T6" fmla="*/ 61 w 61"/>
                  <a:gd name="T7" fmla="*/ 1895 h 1946"/>
                  <a:gd name="T8" fmla="*/ 0 w 61"/>
                  <a:gd name="T9" fmla="*/ 1946 h 19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1946"/>
                  <a:gd name="T17" fmla="*/ 61 w 61"/>
                  <a:gd name="T18" fmla="*/ 1946 h 19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1946">
                    <a:moveTo>
                      <a:pt x="0" y="1946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61" y="1895"/>
                    </a:lnTo>
                    <a:lnTo>
                      <a:pt x="0" y="19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270" name="Rectangle 216"/>
              <p:cNvSpPr>
                <a:spLocks noChangeArrowheads="1"/>
              </p:cNvSpPr>
              <p:nvPr/>
            </p:nvSpPr>
            <p:spPr bwMode="auto">
              <a:xfrm>
                <a:off x="2884" y="1598"/>
                <a:ext cx="10" cy="1956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1" name="Rectangle 217"/>
              <p:cNvSpPr>
                <a:spLocks noChangeArrowheads="1"/>
              </p:cNvSpPr>
              <p:nvPr/>
            </p:nvSpPr>
            <p:spPr bwMode="auto">
              <a:xfrm>
                <a:off x="2894" y="1598"/>
                <a:ext cx="10" cy="1956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2" name="Rectangle 218"/>
              <p:cNvSpPr>
                <a:spLocks noChangeArrowheads="1"/>
              </p:cNvSpPr>
              <p:nvPr/>
            </p:nvSpPr>
            <p:spPr bwMode="auto">
              <a:xfrm>
                <a:off x="2904" y="1598"/>
                <a:ext cx="21" cy="1956"/>
              </a:xfrm>
              <a:prstGeom prst="rect">
                <a:avLst/>
              </a:pr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3" name="Rectangle 219"/>
              <p:cNvSpPr>
                <a:spLocks noChangeArrowheads="1"/>
              </p:cNvSpPr>
              <p:nvPr/>
            </p:nvSpPr>
            <p:spPr bwMode="auto">
              <a:xfrm>
                <a:off x="2925" y="1598"/>
                <a:ext cx="10" cy="1956"/>
              </a:xfrm>
              <a:prstGeom prst="rect">
                <a:avLst/>
              </a:prstGeom>
              <a:solidFill>
                <a:srgbClr val="5D5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4" name="Rectangle 220"/>
              <p:cNvSpPr>
                <a:spLocks noChangeArrowheads="1"/>
              </p:cNvSpPr>
              <p:nvPr/>
            </p:nvSpPr>
            <p:spPr bwMode="auto">
              <a:xfrm>
                <a:off x="2935" y="1598"/>
                <a:ext cx="20" cy="1956"/>
              </a:xfrm>
              <a:prstGeom prst="rect">
                <a:avLst/>
              </a:prstGeom>
              <a:solidFill>
                <a:srgbClr val="262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5" name="Freeform 221"/>
              <p:cNvSpPr>
                <a:spLocks/>
              </p:cNvSpPr>
              <p:nvPr/>
            </p:nvSpPr>
            <p:spPr bwMode="auto">
              <a:xfrm>
                <a:off x="2884" y="1598"/>
                <a:ext cx="61" cy="1946"/>
              </a:xfrm>
              <a:custGeom>
                <a:avLst/>
                <a:gdLst>
                  <a:gd name="T0" fmla="*/ 0 w 61"/>
                  <a:gd name="T1" fmla="*/ 1946 h 1946"/>
                  <a:gd name="T2" fmla="*/ 0 w 61"/>
                  <a:gd name="T3" fmla="*/ 41 h 1946"/>
                  <a:gd name="T4" fmla="*/ 61 w 61"/>
                  <a:gd name="T5" fmla="*/ 0 h 1946"/>
                  <a:gd name="T6" fmla="*/ 61 w 61"/>
                  <a:gd name="T7" fmla="*/ 1895 h 1946"/>
                  <a:gd name="T8" fmla="*/ 0 w 61"/>
                  <a:gd name="T9" fmla="*/ 1946 h 19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1946"/>
                  <a:gd name="T17" fmla="*/ 61 w 61"/>
                  <a:gd name="T18" fmla="*/ 1946 h 19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1946">
                    <a:moveTo>
                      <a:pt x="0" y="1946"/>
                    </a:moveTo>
                    <a:lnTo>
                      <a:pt x="0" y="41"/>
                    </a:lnTo>
                    <a:lnTo>
                      <a:pt x="61" y="0"/>
                    </a:lnTo>
                    <a:lnTo>
                      <a:pt x="61" y="1895"/>
                    </a:lnTo>
                    <a:lnTo>
                      <a:pt x="0" y="1946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276" name="Rectangle 222"/>
              <p:cNvSpPr>
                <a:spLocks noChangeArrowheads="1"/>
              </p:cNvSpPr>
              <p:nvPr/>
            </p:nvSpPr>
            <p:spPr bwMode="auto">
              <a:xfrm>
                <a:off x="2691" y="1639"/>
                <a:ext cx="10" cy="1905"/>
              </a:xfrm>
              <a:prstGeom prst="rect">
                <a:avLst/>
              </a:prstGeom>
              <a:solidFill>
                <a:srgbClr val="1A1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7" name="Rectangle 223"/>
              <p:cNvSpPr>
                <a:spLocks noChangeArrowheads="1"/>
              </p:cNvSpPr>
              <p:nvPr/>
            </p:nvSpPr>
            <p:spPr bwMode="auto">
              <a:xfrm>
                <a:off x="2701" y="1639"/>
                <a:ext cx="11" cy="1905"/>
              </a:xfrm>
              <a:prstGeom prst="rect">
                <a:avLst/>
              </a:prstGeom>
              <a:solidFill>
                <a:srgbClr val="4A4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8" name="Rectangle 224"/>
              <p:cNvSpPr>
                <a:spLocks noChangeArrowheads="1"/>
              </p:cNvSpPr>
              <p:nvPr/>
            </p:nvSpPr>
            <p:spPr bwMode="auto">
              <a:xfrm>
                <a:off x="2712" y="1639"/>
                <a:ext cx="10" cy="1905"/>
              </a:xfrm>
              <a:prstGeom prst="rect">
                <a:avLst/>
              </a:prstGeom>
              <a:solidFill>
                <a:srgbClr val="6D6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79" name="Rectangle 225"/>
              <p:cNvSpPr>
                <a:spLocks noChangeArrowheads="1"/>
              </p:cNvSpPr>
              <p:nvPr/>
            </p:nvSpPr>
            <p:spPr bwMode="auto">
              <a:xfrm>
                <a:off x="2722" y="1639"/>
                <a:ext cx="10" cy="1905"/>
              </a:xfrm>
              <a:prstGeom prst="rect">
                <a:avLst/>
              </a:prstGeom>
              <a:solidFill>
                <a:srgbClr val="919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0" name="Rectangle 226"/>
              <p:cNvSpPr>
                <a:spLocks noChangeArrowheads="1"/>
              </p:cNvSpPr>
              <p:nvPr/>
            </p:nvSpPr>
            <p:spPr bwMode="auto">
              <a:xfrm>
                <a:off x="2732" y="1639"/>
                <a:ext cx="10" cy="1905"/>
              </a:xfrm>
              <a:prstGeom prst="rect">
                <a:avLst/>
              </a:prstGeom>
              <a:solidFill>
                <a:srgbClr val="B2B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1" name="Rectangle 227"/>
              <p:cNvSpPr>
                <a:spLocks noChangeArrowheads="1"/>
              </p:cNvSpPr>
              <p:nvPr/>
            </p:nvSpPr>
            <p:spPr bwMode="auto">
              <a:xfrm>
                <a:off x="2742" y="1639"/>
                <a:ext cx="10" cy="1905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2" name="Rectangle 228"/>
              <p:cNvSpPr>
                <a:spLocks noChangeArrowheads="1"/>
              </p:cNvSpPr>
              <p:nvPr/>
            </p:nvSpPr>
            <p:spPr bwMode="auto">
              <a:xfrm>
                <a:off x="2752" y="1639"/>
                <a:ext cx="10" cy="1905"/>
              </a:xfrm>
              <a:prstGeom prst="rect">
                <a:avLst/>
              </a:prstGeom>
              <a:solidFill>
                <a:srgbClr val="E3E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3" name="Rectangle 229"/>
              <p:cNvSpPr>
                <a:spLocks noChangeArrowheads="1"/>
              </p:cNvSpPr>
              <p:nvPr/>
            </p:nvSpPr>
            <p:spPr bwMode="auto">
              <a:xfrm>
                <a:off x="2762" y="1639"/>
                <a:ext cx="10" cy="1905"/>
              </a:xfrm>
              <a:prstGeom prst="rect">
                <a:avLst/>
              </a:prstGeom>
              <a:solidFill>
                <a:srgbClr val="F2F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4" name="Rectangle 230"/>
              <p:cNvSpPr>
                <a:spLocks noChangeArrowheads="1"/>
              </p:cNvSpPr>
              <p:nvPr/>
            </p:nvSpPr>
            <p:spPr bwMode="auto">
              <a:xfrm>
                <a:off x="2772" y="1639"/>
                <a:ext cx="11" cy="1905"/>
              </a:xfrm>
              <a:prstGeom prst="rect">
                <a:avLst/>
              </a:pr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5" name="Rectangle 231"/>
              <p:cNvSpPr>
                <a:spLocks noChangeArrowheads="1"/>
              </p:cNvSpPr>
              <p:nvPr/>
            </p:nvSpPr>
            <p:spPr bwMode="auto">
              <a:xfrm>
                <a:off x="2783" y="1639"/>
                <a:ext cx="10" cy="19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6" name="Rectangle 232"/>
              <p:cNvSpPr>
                <a:spLocks noChangeArrowheads="1"/>
              </p:cNvSpPr>
              <p:nvPr/>
            </p:nvSpPr>
            <p:spPr bwMode="auto">
              <a:xfrm>
                <a:off x="2793" y="1639"/>
                <a:ext cx="10" cy="1905"/>
              </a:xfrm>
              <a:prstGeom prst="rect">
                <a:avLst/>
              </a:pr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7" name="Rectangle 233"/>
              <p:cNvSpPr>
                <a:spLocks noChangeArrowheads="1"/>
              </p:cNvSpPr>
              <p:nvPr/>
            </p:nvSpPr>
            <p:spPr bwMode="auto">
              <a:xfrm>
                <a:off x="2803" y="1639"/>
                <a:ext cx="10" cy="1905"/>
              </a:xfrm>
              <a:prstGeom prst="rect">
                <a:avLst/>
              </a:prstGeom>
              <a:solidFill>
                <a:srgbClr val="F2F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8" name="Rectangle 234"/>
              <p:cNvSpPr>
                <a:spLocks noChangeArrowheads="1"/>
              </p:cNvSpPr>
              <p:nvPr/>
            </p:nvSpPr>
            <p:spPr bwMode="auto">
              <a:xfrm>
                <a:off x="2813" y="1639"/>
                <a:ext cx="10" cy="1905"/>
              </a:xfrm>
              <a:prstGeom prst="rect">
                <a:avLst/>
              </a:prstGeom>
              <a:solidFill>
                <a:srgbClr val="E3E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89" name="Rectangle 235"/>
              <p:cNvSpPr>
                <a:spLocks noChangeArrowheads="1"/>
              </p:cNvSpPr>
              <p:nvPr/>
            </p:nvSpPr>
            <p:spPr bwMode="auto">
              <a:xfrm>
                <a:off x="2823" y="1639"/>
                <a:ext cx="10" cy="1905"/>
              </a:xfrm>
              <a:prstGeom prst="rect">
                <a:avLst/>
              </a:prstGeom>
              <a:solidFill>
                <a:srgbClr val="CEC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0" name="Rectangle 236"/>
              <p:cNvSpPr>
                <a:spLocks noChangeArrowheads="1"/>
              </p:cNvSpPr>
              <p:nvPr/>
            </p:nvSpPr>
            <p:spPr bwMode="auto">
              <a:xfrm>
                <a:off x="2833" y="1639"/>
                <a:ext cx="10" cy="1905"/>
              </a:xfrm>
              <a:prstGeom prst="rect">
                <a:avLst/>
              </a:prstGeom>
              <a:solidFill>
                <a:srgbClr val="B2B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1" name="Rectangle 237"/>
              <p:cNvSpPr>
                <a:spLocks noChangeArrowheads="1"/>
              </p:cNvSpPr>
              <p:nvPr/>
            </p:nvSpPr>
            <p:spPr bwMode="auto">
              <a:xfrm>
                <a:off x="2843" y="1639"/>
                <a:ext cx="11" cy="1905"/>
              </a:xfrm>
              <a:prstGeom prst="rect">
                <a:avLst/>
              </a:prstGeom>
              <a:solidFill>
                <a:srgbClr val="919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2" name="Rectangle 238"/>
              <p:cNvSpPr>
                <a:spLocks noChangeArrowheads="1"/>
              </p:cNvSpPr>
              <p:nvPr/>
            </p:nvSpPr>
            <p:spPr bwMode="auto">
              <a:xfrm>
                <a:off x="2854" y="1639"/>
                <a:ext cx="10" cy="1905"/>
              </a:xfrm>
              <a:prstGeom prst="rect">
                <a:avLst/>
              </a:prstGeom>
              <a:solidFill>
                <a:srgbClr val="6D6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3" name="Rectangle 239"/>
              <p:cNvSpPr>
                <a:spLocks noChangeArrowheads="1"/>
              </p:cNvSpPr>
              <p:nvPr/>
            </p:nvSpPr>
            <p:spPr bwMode="auto">
              <a:xfrm>
                <a:off x="2864" y="1639"/>
                <a:ext cx="10" cy="1905"/>
              </a:xfrm>
              <a:prstGeom prst="rect">
                <a:avLst/>
              </a:prstGeom>
              <a:solidFill>
                <a:srgbClr val="4A4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4" name="Rectangle 240"/>
              <p:cNvSpPr>
                <a:spLocks noChangeArrowheads="1"/>
              </p:cNvSpPr>
              <p:nvPr/>
            </p:nvSpPr>
            <p:spPr bwMode="auto">
              <a:xfrm>
                <a:off x="2874" y="1639"/>
                <a:ext cx="10" cy="1905"/>
              </a:xfrm>
              <a:prstGeom prst="rect">
                <a:avLst/>
              </a:prstGeom>
              <a:solidFill>
                <a:srgbClr val="1B1B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5" name="Rectangle 241"/>
              <p:cNvSpPr>
                <a:spLocks noChangeArrowheads="1"/>
              </p:cNvSpPr>
              <p:nvPr/>
            </p:nvSpPr>
            <p:spPr bwMode="auto">
              <a:xfrm>
                <a:off x="2691" y="1639"/>
                <a:ext cx="193" cy="1905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6" name="Rectangle 242"/>
              <p:cNvSpPr>
                <a:spLocks noChangeArrowheads="1"/>
              </p:cNvSpPr>
              <p:nvPr/>
            </p:nvSpPr>
            <p:spPr bwMode="auto">
              <a:xfrm>
                <a:off x="2691" y="1598"/>
                <a:ext cx="1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7" name="Rectangle 243"/>
              <p:cNvSpPr>
                <a:spLocks noChangeArrowheads="1"/>
              </p:cNvSpPr>
              <p:nvPr/>
            </p:nvSpPr>
            <p:spPr bwMode="auto">
              <a:xfrm>
                <a:off x="2701" y="1598"/>
                <a:ext cx="11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8" name="Rectangle 244"/>
              <p:cNvSpPr>
                <a:spLocks noChangeArrowheads="1"/>
              </p:cNvSpPr>
              <p:nvPr/>
            </p:nvSpPr>
            <p:spPr bwMode="auto">
              <a:xfrm>
                <a:off x="2712" y="1598"/>
                <a:ext cx="10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299" name="Rectangle 245"/>
              <p:cNvSpPr>
                <a:spLocks noChangeArrowheads="1"/>
              </p:cNvSpPr>
              <p:nvPr/>
            </p:nvSpPr>
            <p:spPr bwMode="auto">
              <a:xfrm>
                <a:off x="2722" y="1598"/>
                <a:ext cx="10" cy="51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0" name="Rectangle 246"/>
              <p:cNvSpPr>
                <a:spLocks noChangeArrowheads="1"/>
              </p:cNvSpPr>
              <p:nvPr/>
            </p:nvSpPr>
            <p:spPr bwMode="auto">
              <a:xfrm>
                <a:off x="2732" y="1598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1" name="Rectangle 247"/>
              <p:cNvSpPr>
                <a:spLocks noChangeArrowheads="1"/>
              </p:cNvSpPr>
              <p:nvPr/>
            </p:nvSpPr>
            <p:spPr bwMode="auto">
              <a:xfrm>
                <a:off x="2742" y="1598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2" name="Rectangle 248"/>
              <p:cNvSpPr>
                <a:spLocks noChangeArrowheads="1"/>
              </p:cNvSpPr>
              <p:nvPr/>
            </p:nvSpPr>
            <p:spPr bwMode="auto">
              <a:xfrm>
                <a:off x="2752" y="1598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3" name="Rectangle 249"/>
              <p:cNvSpPr>
                <a:spLocks noChangeArrowheads="1"/>
              </p:cNvSpPr>
              <p:nvPr/>
            </p:nvSpPr>
            <p:spPr bwMode="auto">
              <a:xfrm>
                <a:off x="2762" y="1598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4" name="Rectangle 250"/>
              <p:cNvSpPr>
                <a:spLocks noChangeArrowheads="1"/>
              </p:cNvSpPr>
              <p:nvPr/>
            </p:nvSpPr>
            <p:spPr bwMode="auto">
              <a:xfrm>
                <a:off x="2772" y="1598"/>
                <a:ext cx="11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5" name="Rectangle 251"/>
              <p:cNvSpPr>
                <a:spLocks noChangeArrowheads="1"/>
              </p:cNvSpPr>
              <p:nvPr/>
            </p:nvSpPr>
            <p:spPr bwMode="auto">
              <a:xfrm>
                <a:off x="2783" y="1598"/>
                <a:ext cx="10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6" name="Rectangle 252"/>
              <p:cNvSpPr>
                <a:spLocks noChangeArrowheads="1"/>
              </p:cNvSpPr>
              <p:nvPr/>
            </p:nvSpPr>
            <p:spPr bwMode="auto">
              <a:xfrm>
                <a:off x="2793" y="1598"/>
                <a:ext cx="10" cy="51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7" name="Rectangle 253"/>
              <p:cNvSpPr>
                <a:spLocks noChangeArrowheads="1"/>
              </p:cNvSpPr>
              <p:nvPr/>
            </p:nvSpPr>
            <p:spPr bwMode="auto">
              <a:xfrm>
                <a:off x="2803" y="1598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8" name="Rectangle 254"/>
              <p:cNvSpPr>
                <a:spLocks noChangeArrowheads="1"/>
              </p:cNvSpPr>
              <p:nvPr/>
            </p:nvSpPr>
            <p:spPr bwMode="auto">
              <a:xfrm>
                <a:off x="2813" y="1598"/>
                <a:ext cx="10" cy="5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09" name="Rectangle 255"/>
              <p:cNvSpPr>
                <a:spLocks noChangeArrowheads="1"/>
              </p:cNvSpPr>
              <p:nvPr/>
            </p:nvSpPr>
            <p:spPr bwMode="auto">
              <a:xfrm>
                <a:off x="2823" y="1598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0" name="Rectangle 256"/>
              <p:cNvSpPr>
                <a:spLocks noChangeArrowheads="1"/>
              </p:cNvSpPr>
              <p:nvPr/>
            </p:nvSpPr>
            <p:spPr bwMode="auto">
              <a:xfrm>
                <a:off x="2833" y="1598"/>
                <a:ext cx="10" cy="51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1" name="Rectangle 257"/>
              <p:cNvSpPr>
                <a:spLocks noChangeArrowheads="1"/>
              </p:cNvSpPr>
              <p:nvPr/>
            </p:nvSpPr>
            <p:spPr bwMode="auto">
              <a:xfrm>
                <a:off x="2843" y="1598"/>
                <a:ext cx="11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2" name="Rectangle 258"/>
              <p:cNvSpPr>
                <a:spLocks noChangeArrowheads="1"/>
              </p:cNvSpPr>
              <p:nvPr/>
            </p:nvSpPr>
            <p:spPr bwMode="auto">
              <a:xfrm>
                <a:off x="2854" y="1598"/>
                <a:ext cx="10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3" name="Rectangle 259"/>
              <p:cNvSpPr>
                <a:spLocks noChangeArrowheads="1"/>
              </p:cNvSpPr>
              <p:nvPr/>
            </p:nvSpPr>
            <p:spPr bwMode="auto">
              <a:xfrm>
                <a:off x="2864" y="1598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4" name="Rectangle 260"/>
              <p:cNvSpPr>
                <a:spLocks noChangeArrowheads="1"/>
              </p:cNvSpPr>
              <p:nvPr/>
            </p:nvSpPr>
            <p:spPr bwMode="auto">
              <a:xfrm>
                <a:off x="2874" y="1598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5" name="Rectangle 261"/>
              <p:cNvSpPr>
                <a:spLocks noChangeArrowheads="1"/>
              </p:cNvSpPr>
              <p:nvPr/>
            </p:nvSpPr>
            <p:spPr bwMode="auto">
              <a:xfrm>
                <a:off x="2884" y="1598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6" name="Rectangle 262"/>
              <p:cNvSpPr>
                <a:spLocks noChangeArrowheads="1"/>
              </p:cNvSpPr>
              <p:nvPr/>
            </p:nvSpPr>
            <p:spPr bwMode="auto">
              <a:xfrm>
                <a:off x="2894" y="1598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7" name="Rectangle 263"/>
              <p:cNvSpPr>
                <a:spLocks noChangeArrowheads="1"/>
              </p:cNvSpPr>
              <p:nvPr/>
            </p:nvSpPr>
            <p:spPr bwMode="auto">
              <a:xfrm>
                <a:off x="2904" y="1598"/>
                <a:ext cx="10" cy="51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8" name="Rectangle 264"/>
              <p:cNvSpPr>
                <a:spLocks noChangeArrowheads="1"/>
              </p:cNvSpPr>
              <p:nvPr/>
            </p:nvSpPr>
            <p:spPr bwMode="auto">
              <a:xfrm>
                <a:off x="2914" y="1598"/>
                <a:ext cx="11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19" name="Rectangle 265"/>
              <p:cNvSpPr>
                <a:spLocks noChangeArrowheads="1"/>
              </p:cNvSpPr>
              <p:nvPr/>
            </p:nvSpPr>
            <p:spPr bwMode="auto">
              <a:xfrm>
                <a:off x="2925" y="1598"/>
                <a:ext cx="10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0" name="Rectangle 266"/>
              <p:cNvSpPr>
                <a:spLocks noChangeArrowheads="1"/>
              </p:cNvSpPr>
              <p:nvPr/>
            </p:nvSpPr>
            <p:spPr bwMode="auto">
              <a:xfrm>
                <a:off x="2935" y="1598"/>
                <a:ext cx="2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1" name="Freeform 267"/>
              <p:cNvSpPr>
                <a:spLocks/>
              </p:cNvSpPr>
              <p:nvPr/>
            </p:nvSpPr>
            <p:spPr bwMode="auto">
              <a:xfrm>
                <a:off x="2691" y="1598"/>
                <a:ext cx="254" cy="41"/>
              </a:xfrm>
              <a:custGeom>
                <a:avLst/>
                <a:gdLst>
                  <a:gd name="T0" fmla="*/ 193 w 254"/>
                  <a:gd name="T1" fmla="*/ 41 h 41"/>
                  <a:gd name="T2" fmla="*/ 254 w 254"/>
                  <a:gd name="T3" fmla="*/ 0 h 41"/>
                  <a:gd name="T4" fmla="*/ 71 w 254"/>
                  <a:gd name="T5" fmla="*/ 0 h 41"/>
                  <a:gd name="T6" fmla="*/ 0 w 254"/>
                  <a:gd name="T7" fmla="*/ 41 h 41"/>
                  <a:gd name="T8" fmla="*/ 19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93" y="41"/>
                    </a:moveTo>
                    <a:lnTo>
                      <a:pt x="254" y="0"/>
                    </a:lnTo>
                    <a:lnTo>
                      <a:pt x="71" y="0"/>
                    </a:lnTo>
                    <a:lnTo>
                      <a:pt x="0" y="41"/>
                    </a:lnTo>
                    <a:lnTo>
                      <a:pt x="19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22" name="Freeform 268"/>
              <p:cNvSpPr>
                <a:spLocks/>
              </p:cNvSpPr>
              <p:nvPr/>
            </p:nvSpPr>
            <p:spPr bwMode="auto">
              <a:xfrm>
                <a:off x="2691" y="1598"/>
                <a:ext cx="254" cy="41"/>
              </a:xfrm>
              <a:custGeom>
                <a:avLst/>
                <a:gdLst>
                  <a:gd name="T0" fmla="*/ 193 w 254"/>
                  <a:gd name="T1" fmla="*/ 41 h 41"/>
                  <a:gd name="T2" fmla="*/ 254 w 254"/>
                  <a:gd name="T3" fmla="*/ 0 h 41"/>
                  <a:gd name="T4" fmla="*/ 71 w 254"/>
                  <a:gd name="T5" fmla="*/ 0 h 41"/>
                  <a:gd name="T6" fmla="*/ 0 w 254"/>
                  <a:gd name="T7" fmla="*/ 41 h 41"/>
                  <a:gd name="T8" fmla="*/ 19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93" y="41"/>
                    </a:moveTo>
                    <a:lnTo>
                      <a:pt x="254" y="0"/>
                    </a:lnTo>
                    <a:lnTo>
                      <a:pt x="71" y="0"/>
                    </a:lnTo>
                    <a:lnTo>
                      <a:pt x="0" y="41"/>
                    </a:lnTo>
                    <a:lnTo>
                      <a:pt x="19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23" name="Rectangle 269"/>
              <p:cNvSpPr>
                <a:spLocks noChangeArrowheads="1"/>
              </p:cNvSpPr>
              <p:nvPr/>
            </p:nvSpPr>
            <p:spPr bwMode="auto">
              <a:xfrm>
                <a:off x="2691" y="1598"/>
                <a:ext cx="1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4" name="Rectangle 270"/>
              <p:cNvSpPr>
                <a:spLocks noChangeArrowheads="1"/>
              </p:cNvSpPr>
              <p:nvPr/>
            </p:nvSpPr>
            <p:spPr bwMode="auto">
              <a:xfrm>
                <a:off x="2701" y="1598"/>
                <a:ext cx="11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5" name="Rectangle 271"/>
              <p:cNvSpPr>
                <a:spLocks noChangeArrowheads="1"/>
              </p:cNvSpPr>
              <p:nvPr/>
            </p:nvSpPr>
            <p:spPr bwMode="auto">
              <a:xfrm>
                <a:off x="2712" y="1598"/>
                <a:ext cx="10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6" name="Rectangle 272"/>
              <p:cNvSpPr>
                <a:spLocks noChangeArrowheads="1"/>
              </p:cNvSpPr>
              <p:nvPr/>
            </p:nvSpPr>
            <p:spPr bwMode="auto">
              <a:xfrm>
                <a:off x="2722" y="1598"/>
                <a:ext cx="10" cy="51"/>
              </a:xfrm>
              <a:prstGeom prst="rect">
                <a:avLst/>
              </a:prstGeom>
              <a:solidFill>
                <a:srgbClr val="565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7" name="Rectangle 273"/>
              <p:cNvSpPr>
                <a:spLocks noChangeArrowheads="1"/>
              </p:cNvSpPr>
              <p:nvPr/>
            </p:nvSpPr>
            <p:spPr bwMode="auto">
              <a:xfrm>
                <a:off x="2732" y="1598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8" name="Rectangle 274"/>
              <p:cNvSpPr>
                <a:spLocks noChangeArrowheads="1"/>
              </p:cNvSpPr>
              <p:nvPr/>
            </p:nvSpPr>
            <p:spPr bwMode="auto">
              <a:xfrm>
                <a:off x="2742" y="1598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29" name="Rectangle 275"/>
              <p:cNvSpPr>
                <a:spLocks noChangeArrowheads="1"/>
              </p:cNvSpPr>
              <p:nvPr/>
            </p:nvSpPr>
            <p:spPr bwMode="auto">
              <a:xfrm>
                <a:off x="2752" y="1598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0" name="Rectangle 276"/>
              <p:cNvSpPr>
                <a:spLocks noChangeArrowheads="1"/>
              </p:cNvSpPr>
              <p:nvPr/>
            </p:nvSpPr>
            <p:spPr bwMode="auto">
              <a:xfrm>
                <a:off x="2762" y="1598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1" name="Rectangle 277"/>
              <p:cNvSpPr>
                <a:spLocks noChangeArrowheads="1"/>
              </p:cNvSpPr>
              <p:nvPr/>
            </p:nvSpPr>
            <p:spPr bwMode="auto">
              <a:xfrm>
                <a:off x="2772" y="1598"/>
                <a:ext cx="11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2" name="Rectangle 278"/>
              <p:cNvSpPr>
                <a:spLocks noChangeArrowheads="1"/>
              </p:cNvSpPr>
              <p:nvPr/>
            </p:nvSpPr>
            <p:spPr bwMode="auto">
              <a:xfrm>
                <a:off x="2783" y="1598"/>
                <a:ext cx="10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3" name="Rectangle 279"/>
              <p:cNvSpPr>
                <a:spLocks noChangeArrowheads="1"/>
              </p:cNvSpPr>
              <p:nvPr/>
            </p:nvSpPr>
            <p:spPr bwMode="auto">
              <a:xfrm>
                <a:off x="2793" y="1598"/>
                <a:ext cx="10" cy="51"/>
              </a:xfrm>
              <a:prstGeom prst="rect">
                <a:avLst/>
              </a:prstGeom>
              <a:solidFill>
                <a:srgbClr val="B8B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4" name="Rectangle 280"/>
              <p:cNvSpPr>
                <a:spLocks noChangeArrowheads="1"/>
              </p:cNvSpPr>
              <p:nvPr/>
            </p:nvSpPr>
            <p:spPr bwMode="auto">
              <a:xfrm>
                <a:off x="2803" y="1598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5" name="Rectangle 281"/>
              <p:cNvSpPr>
                <a:spLocks noChangeArrowheads="1"/>
              </p:cNvSpPr>
              <p:nvPr/>
            </p:nvSpPr>
            <p:spPr bwMode="auto">
              <a:xfrm>
                <a:off x="2813" y="1598"/>
                <a:ext cx="10" cy="5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6" name="Rectangle 282"/>
              <p:cNvSpPr>
                <a:spLocks noChangeArrowheads="1"/>
              </p:cNvSpPr>
              <p:nvPr/>
            </p:nvSpPr>
            <p:spPr bwMode="auto">
              <a:xfrm>
                <a:off x="2823" y="1598"/>
                <a:ext cx="10" cy="51"/>
              </a:xfrm>
              <a:prstGeom prst="rect">
                <a:avLst/>
              </a:prstGeom>
              <a:solidFill>
                <a:srgbClr val="BC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7" name="Rectangle 283"/>
              <p:cNvSpPr>
                <a:spLocks noChangeArrowheads="1"/>
              </p:cNvSpPr>
              <p:nvPr/>
            </p:nvSpPr>
            <p:spPr bwMode="auto">
              <a:xfrm>
                <a:off x="2833" y="1598"/>
                <a:ext cx="10" cy="51"/>
              </a:xfrm>
              <a:prstGeom prst="rect">
                <a:avLst/>
              </a:prstGeom>
              <a:solidFill>
                <a:srgbClr val="B9B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8" name="Rectangle 284"/>
              <p:cNvSpPr>
                <a:spLocks noChangeArrowheads="1"/>
              </p:cNvSpPr>
              <p:nvPr/>
            </p:nvSpPr>
            <p:spPr bwMode="auto">
              <a:xfrm>
                <a:off x="2843" y="1598"/>
                <a:ext cx="11" cy="51"/>
              </a:xfrm>
              <a:prstGeom prst="rect">
                <a:avLst/>
              </a:prstGeom>
              <a:solidFill>
                <a:srgbClr val="B3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39" name="Rectangle 285"/>
              <p:cNvSpPr>
                <a:spLocks noChangeArrowheads="1"/>
              </p:cNvSpPr>
              <p:nvPr/>
            </p:nvSpPr>
            <p:spPr bwMode="auto">
              <a:xfrm>
                <a:off x="2854" y="1598"/>
                <a:ext cx="10" cy="51"/>
              </a:xfrm>
              <a:prstGeom prst="rect">
                <a:avLst/>
              </a:pr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0" name="Rectangle 286"/>
              <p:cNvSpPr>
                <a:spLocks noChangeArrowheads="1"/>
              </p:cNvSpPr>
              <p:nvPr/>
            </p:nvSpPr>
            <p:spPr bwMode="auto">
              <a:xfrm>
                <a:off x="2864" y="1598"/>
                <a:ext cx="10" cy="51"/>
              </a:xfrm>
              <a:prstGeom prst="rect">
                <a:avLst/>
              </a:prstGeom>
              <a:solidFill>
                <a:srgbClr val="9E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1" name="Rectangle 287"/>
              <p:cNvSpPr>
                <a:spLocks noChangeArrowheads="1"/>
              </p:cNvSpPr>
              <p:nvPr/>
            </p:nvSpPr>
            <p:spPr bwMode="auto">
              <a:xfrm>
                <a:off x="2874" y="1598"/>
                <a:ext cx="10" cy="51"/>
              </a:xfrm>
              <a:prstGeom prst="rect">
                <a:avLst/>
              </a:prstGeom>
              <a:solidFill>
                <a:srgbClr val="8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2" name="Rectangle 288"/>
              <p:cNvSpPr>
                <a:spLocks noChangeArrowheads="1"/>
              </p:cNvSpPr>
              <p:nvPr/>
            </p:nvSpPr>
            <p:spPr bwMode="auto">
              <a:xfrm>
                <a:off x="2884" y="1598"/>
                <a:ext cx="10" cy="51"/>
              </a:xfrm>
              <a:prstGeom prst="rect">
                <a:avLst/>
              </a:prstGeom>
              <a:solidFill>
                <a:srgbClr val="7D7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3" name="Rectangle 289"/>
              <p:cNvSpPr>
                <a:spLocks noChangeArrowheads="1"/>
              </p:cNvSpPr>
              <p:nvPr/>
            </p:nvSpPr>
            <p:spPr bwMode="auto">
              <a:xfrm>
                <a:off x="2894" y="1598"/>
                <a:ext cx="10" cy="51"/>
              </a:xfrm>
              <a:prstGeom prst="rect">
                <a:avLst/>
              </a:prstGeom>
              <a:solidFill>
                <a:srgbClr val="6A6A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4" name="Rectangle 290"/>
              <p:cNvSpPr>
                <a:spLocks noChangeArrowheads="1"/>
              </p:cNvSpPr>
              <p:nvPr/>
            </p:nvSpPr>
            <p:spPr bwMode="auto">
              <a:xfrm>
                <a:off x="2904" y="1598"/>
                <a:ext cx="10" cy="51"/>
              </a:xfrm>
              <a:prstGeom prst="rect">
                <a:avLst/>
              </a:prstGeom>
              <a:solidFill>
                <a:srgbClr val="575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5" name="Rectangle 291"/>
              <p:cNvSpPr>
                <a:spLocks noChangeArrowheads="1"/>
              </p:cNvSpPr>
              <p:nvPr/>
            </p:nvSpPr>
            <p:spPr bwMode="auto">
              <a:xfrm>
                <a:off x="2914" y="1598"/>
                <a:ext cx="11" cy="51"/>
              </a:xfrm>
              <a:prstGeom prst="rect">
                <a:avLst/>
              </a:prstGeom>
              <a:solidFill>
                <a:srgbClr val="4242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6" name="Rectangle 292"/>
              <p:cNvSpPr>
                <a:spLocks noChangeArrowheads="1"/>
              </p:cNvSpPr>
              <p:nvPr/>
            </p:nvSpPr>
            <p:spPr bwMode="auto">
              <a:xfrm>
                <a:off x="2925" y="1598"/>
                <a:ext cx="10" cy="51"/>
              </a:xfrm>
              <a:prstGeom prst="rect">
                <a:avLst/>
              </a:prstGeom>
              <a:solidFill>
                <a:srgbClr val="2D2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7" name="Rectangle 293"/>
              <p:cNvSpPr>
                <a:spLocks noChangeArrowheads="1"/>
              </p:cNvSpPr>
              <p:nvPr/>
            </p:nvSpPr>
            <p:spPr bwMode="auto">
              <a:xfrm>
                <a:off x="2935" y="1598"/>
                <a:ext cx="20" cy="51"/>
              </a:xfrm>
              <a:prstGeom prst="rect">
                <a:avLst/>
              </a:prstGeom>
              <a:solidFill>
                <a:srgbClr val="0F0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48" name="Freeform 294"/>
              <p:cNvSpPr>
                <a:spLocks/>
              </p:cNvSpPr>
              <p:nvPr/>
            </p:nvSpPr>
            <p:spPr bwMode="auto">
              <a:xfrm>
                <a:off x="2691" y="1598"/>
                <a:ext cx="254" cy="41"/>
              </a:xfrm>
              <a:custGeom>
                <a:avLst/>
                <a:gdLst>
                  <a:gd name="T0" fmla="*/ 193 w 254"/>
                  <a:gd name="T1" fmla="*/ 41 h 41"/>
                  <a:gd name="T2" fmla="*/ 254 w 254"/>
                  <a:gd name="T3" fmla="*/ 0 h 41"/>
                  <a:gd name="T4" fmla="*/ 71 w 254"/>
                  <a:gd name="T5" fmla="*/ 0 h 41"/>
                  <a:gd name="T6" fmla="*/ 0 w 254"/>
                  <a:gd name="T7" fmla="*/ 41 h 41"/>
                  <a:gd name="T8" fmla="*/ 19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93" y="41"/>
                    </a:moveTo>
                    <a:lnTo>
                      <a:pt x="254" y="0"/>
                    </a:lnTo>
                    <a:lnTo>
                      <a:pt x="71" y="0"/>
                    </a:lnTo>
                    <a:lnTo>
                      <a:pt x="0" y="41"/>
                    </a:lnTo>
                    <a:lnTo>
                      <a:pt x="193" y="41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49" name="Rectangle 295"/>
              <p:cNvSpPr>
                <a:spLocks noChangeArrowheads="1"/>
              </p:cNvSpPr>
              <p:nvPr/>
            </p:nvSpPr>
            <p:spPr bwMode="auto">
              <a:xfrm>
                <a:off x="3067" y="3189"/>
                <a:ext cx="10" cy="365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0" name="Rectangle 296"/>
              <p:cNvSpPr>
                <a:spLocks noChangeArrowheads="1"/>
              </p:cNvSpPr>
              <p:nvPr/>
            </p:nvSpPr>
            <p:spPr bwMode="auto">
              <a:xfrm>
                <a:off x="3077" y="3189"/>
                <a:ext cx="10" cy="365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1" name="Rectangle 297"/>
              <p:cNvSpPr>
                <a:spLocks noChangeArrowheads="1"/>
              </p:cNvSpPr>
              <p:nvPr/>
            </p:nvSpPr>
            <p:spPr bwMode="auto">
              <a:xfrm>
                <a:off x="3087" y="3189"/>
                <a:ext cx="10" cy="365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2" name="Rectangle 298"/>
              <p:cNvSpPr>
                <a:spLocks noChangeArrowheads="1"/>
              </p:cNvSpPr>
              <p:nvPr/>
            </p:nvSpPr>
            <p:spPr bwMode="auto">
              <a:xfrm>
                <a:off x="3097" y="3189"/>
                <a:ext cx="10" cy="36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3" name="Rectangle 299"/>
              <p:cNvSpPr>
                <a:spLocks noChangeArrowheads="1"/>
              </p:cNvSpPr>
              <p:nvPr/>
            </p:nvSpPr>
            <p:spPr bwMode="auto">
              <a:xfrm>
                <a:off x="3107" y="3189"/>
                <a:ext cx="10" cy="365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4" name="Rectangle 300"/>
              <p:cNvSpPr>
                <a:spLocks noChangeArrowheads="1"/>
              </p:cNvSpPr>
              <p:nvPr/>
            </p:nvSpPr>
            <p:spPr bwMode="auto">
              <a:xfrm>
                <a:off x="3117" y="3189"/>
                <a:ext cx="10" cy="365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5" name="Rectangle 301"/>
              <p:cNvSpPr>
                <a:spLocks noChangeArrowheads="1"/>
              </p:cNvSpPr>
              <p:nvPr/>
            </p:nvSpPr>
            <p:spPr bwMode="auto">
              <a:xfrm>
                <a:off x="3127" y="3189"/>
                <a:ext cx="21" cy="365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6" name="Freeform 302"/>
              <p:cNvSpPr>
                <a:spLocks/>
              </p:cNvSpPr>
              <p:nvPr/>
            </p:nvSpPr>
            <p:spPr bwMode="auto">
              <a:xfrm>
                <a:off x="3067" y="3189"/>
                <a:ext cx="71" cy="355"/>
              </a:xfrm>
              <a:custGeom>
                <a:avLst/>
                <a:gdLst>
                  <a:gd name="T0" fmla="*/ 0 w 71"/>
                  <a:gd name="T1" fmla="*/ 355 h 355"/>
                  <a:gd name="T2" fmla="*/ 0 w 71"/>
                  <a:gd name="T3" fmla="*/ 41 h 355"/>
                  <a:gd name="T4" fmla="*/ 71 w 71"/>
                  <a:gd name="T5" fmla="*/ 0 h 355"/>
                  <a:gd name="T6" fmla="*/ 71 w 71"/>
                  <a:gd name="T7" fmla="*/ 304 h 355"/>
                  <a:gd name="T8" fmla="*/ 0 w 71"/>
                  <a:gd name="T9" fmla="*/ 355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55"/>
                  <a:gd name="T17" fmla="*/ 71 w 71"/>
                  <a:gd name="T18" fmla="*/ 355 h 3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55">
                    <a:moveTo>
                      <a:pt x="0" y="355"/>
                    </a:moveTo>
                    <a:lnTo>
                      <a:pt x="0" y="41"/>
                    </a:lnTo>
                    <a:lnTo>
                      <a:pt x="71" y="0"/>
                    </a:lnTo>
                    <a:lnTo>
                      <a:pt x="71" y="304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57" name="Freeform 303"/>
              <p:cNvSpPr>
                <a:spLocks/>
              </p:cNvSpPr>
              <p:nvPr/>
            </p:nvSpPr>
            <p:spPr bwMode="auto">
              <a:xfrm>
                <a:off x="3067" y="3189"/>
                <a:ext cx="71" cy="355"/>
              </a:xfrm>
              <a:custGeom>
                <a:avLst/>
                <a:gdLst>
                  <a:gd name="T0" fmla="*/ 0 w 71"/>
                  <a:gd name="T1" fmla="*/ 355 h 355"/>
                  <a:gd name="T2" fmla="*/ 0 w 71"/>
                  <a:gd name="T3" fmla="*/ 41 h 355"/>
                  <a:gd name="T4" fmla="*/ 71 w 71"/>
                  <a:gd name="T5" fmla="*/ 0 h 355"/>
                  <a:gd name="T6" fmla="*/ 71 w 71"/>
                  <a:gd name="T7" fmla="*/ 304 h 355"/>
                  <a:gd name="T8" fmla="*/ 0 w 71"/>
                  <a:gd name="T9" fmla="*/ 355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55"/>
                  <a:gd name="T17" fmla="*/ 71 w 71"/>
                  <a:gd name="T18" fmla="*/ 355 h 3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55">
                    <a:moveTo>
                      <a:pt x="0" y="355"/>
                    </a:moveTo>
                    <a:lnTo>
                      <a:pt x="0" y="41"/>
                    </a:lnTo>
                    <a:lnTo>
                      <a:pt x="71" y="0"/>
                    </a:lnTo>
                    <a:lnTo>
                      <a:pt x="71" y="304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58" name="Rectangle 304"/>
              <p:cNvSpPr>
                <a:spLocks noChangeArrowheads="1"/>
              </p:cNvSpPr>
              <p:nvPr/>
            </p:nvSpPr>
            <p:spPr bwMode="auto">
              <a:xfrm>
                <a:off x="3067" y="3189"/>
                <a:ext cx="10" cy="365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59" name="Rectangle 305"/>
              <p:cNvSpPr>
                <a:spLocks noChangeArrowheads="1"/>
              </p:cNvSpPr>
              <p:nvPr/>
            </p:nvSpPr>
            <p:spPr bwMode="auto">
              <a:xfrm>
                <a:off x="3077" y="3189"/>
                <a:ext cx="10" cy="365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0" name="Rectangle 306"/>
              <p:cNvSpPr>
                <a:spLocks noChangeArrowheads="1"/>
              </p:cNvSpPr>
              <p:nvPr/>
            </p:nvSpPr>
            <p:spPr bwMode="auto">
              <a:xfrm>
                <a:off x="3087" y="3189"/>
                <a:ext cx="10" cy="365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1" name="Rectangle 307"/>
              <p:cNvSpPr>
                <a:spLocks noChangeArrowheads="1"/>
              </p:cNvSpPr>
              <p:nvPr/>
            </p:nvSpPr>
            <p:spPr bwMode="auto">
              <a:xfrm>
                <a:off x="3097" y="3189"/>
                <a:ext cx="10" cy="36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2" name="Rectangle 308"/>
              <p:cNvSpPr>
                <a:spLocks noChangeArrowheads="1"/>
              </p:cNvSpPr>
              <p:nvPr/>
            </p:nvSpPr>
            <p:spPr bwMode="auto">
              <a:xfrm>
                <a:off x="3107" y="3189"/>
                <a:ext cx="10" cy="365"/>
              </a:xfrm>
              <a:prstGeom prst="rect">
                <a:avLst/>
              </a:prstGeom>
              <a:solidFill>
                <a:srgbClr val="77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3" name="Rectangle 309"/>
              <p:cNvSpPr>
                <a:spLocks noChangeArrowheads="1"/>
              </p:cNvSpPr>
              <p:nvPr/>
            </p:nvSpPr>
            <p:spPr bwMode="auto">
              <a:xfrm>
                <a:off x="3117" y="3189"/>
                <a:ext cx="10" cy="365"/>
              </a:xfrm>
              <a:prstGeom prst="rect">
                <a:avLst/>
              </a:prstGeom>
              <a:solidFill>
                <a:srgbClr val="5F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4" name="Rectangle 310"/>
              <p:cNvSpPr>
                <a:spLocks noChangeArrowheads="1"/>
              </p:cNvSpPr>
              <p:nvPr/>
            </p:nvSpPr>
            <p:spPr bwMode="auto">
              <a:xfrm>
                <a:off x="3127" y="3189"/>
                <a:ext cx="21" cy="365"/>
              </a:xfrm>
              <a:prstGeom prst="rect">
                <a:avLst/>
              </a:prstGeom>
              <a:solidFill>
                <a:srgbClr val="4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5" name="Freeform 311"/>
              <p:cNvSpPr>
                <a:spLocks/>
              </p:cNvSpPr>
              <p:nvPr/>
            </p:nvSpPr>
            <p:spPr bwMode="auto">
              <a:xfrm>
                <a:off x="3067" y="3189"/>
                <a:ext cx="71" cy="355"/>
              </a:xfrm>
              <a:custGeom>
                <a:avLst/>
                <a:gdLst>
                  <a:gd name="T0" fmla="*/ 0 w 71"/>
                  <a:gd name="T1" fmla="*/ 355 h 355"/>
                  <a:gd name="T2" fmla="*/ 0 w 71"/>
                  <a:gd name="T3" fmla="*/ 41 h 355"/>
                  <a:gd name="T4" fmla="*/ 71 w 71"/>
                  <a:gd name="T5" fmla="*/ 0 h 355"/>
                  <a:gd name="T6" fmla="*/ 71 w 71"/>
                  <a:gd name="T7" fmla="*/ 304 h 355"/>
                  <a:gd name="T8" fmla="*/ 0 w 71"/>
                  <a:gd name="T9" fmla="*/ 355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55"/>
                  <a:gd name="T17" fmla="*/ 71 w 71"/>
                  <a:gd name="T18" fmla="*/ 355 h 3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55">
                    <a:moveTo>
                      <a:pt x="0" y="355"/>
                    </a:moveTo>
                    <a:lnTo>
                      <a:pt x="0" y="41"/>
                    </a:lnTo>
                    <a:lnTo>
                      <a:pt x="71" y="0"/>
                    </a:lnTo>
                    <a:lnTo>
                      <a:pt x="71" y="304"/>
                    </a:lnTo>
                    <a:lnTo>
                      <a:pt x="0" y="355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66" name="Rectangle 312"/>
              <p:cNvSpPr>
                <a:spLocks noChangeArrowheads="1"/>
              </p:cNvSpPr>
              <p:nvPr/>
            </p:nvSpPr>
            <p:spPr bwMode="auto">
              <a:xfrm>
                <a:off x="2884" y="3230"/>
                <a:ext cx="10" cy="314"/>
              </a:xfrm>
              <a:prstGeom prst="rect">
                <a:avLst/>
              </a:prstGeom>
              <a:solidFill>
                <a:srgbClr val="84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7" name="Rectangle 313"/>
              <p:cNvSpPr>
                <a:spLocks noChangeArrowheads="1"/>
              </p:cNvSpPr>
              <p:nvPr/>
            </p:nvSpPr>
            <p:spPr bwMode="auto">
              <a:xfrm>
                <a:off x="2894" y="3230"/>
                <a:ext cx="10" cy="314"/>
              </a:xfrm>
              <a:prstGeom prst="rect">
                <a:avLst/>
              </a:prstGeom>
              <a:solidFill>
                <a:srgbClr val="8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8" name="Rectangle 314"/>
              <p:cNvSpPr>
                <a:spLocks noChangeArrowheads="1"/>
              </p:cNvSpPr>
              <p:nvPr/>
            </p:nvSpPr>
            <p:spPr bwMode="auto">
              <a:xfrm>
                <a:off x="2904" y="3230"/>
                <a:ext cx="10" cy="314"/>
              </a:xfrm>
              <a:prstGeom prst="rect">
                <a:avLst/>
              </a:prstGeom>
              <a:solidFill>
                <a:srgbClr val="9F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69" name="Rectangle 315"/>
              <p:cNvSpPr>
                <a:spLocks noChangeArrowheads="1"/>
              </p:cNvSpPr>
              <p:nvPr/>
            </p:nvSpPr>
            <p:spPr bwMode="auto">
              <a:xfrm>
                <a:off x="2914" y="3230"/>
                <a:ext cx="11" cy="314"/>
              </a:xfrm>
              <a:prstGeom prst="rect">
                <a:avLst/>
              </a:prstGeom>
              <a:solidFill>
                <a:srgbClr val="B5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0" name="Rectangle 316"/>
              <p:cNvSpPr>
                <a:spLocks noChangeArrowheads="1"/>
              </p:cNvSpPr>
              <p:nvPr/>
            </p:nvSpPr>
            <p:spPr bwMode="auto">
              <a:xfrm>
                <a:off x="2925" y="3230"/>
                <a:ext cx="10" cy="314"/>
              </a:xfrm>
              <a:prstGeom prst="rect">
                <a:avLst/>
              </a:prstGeom>
              <a:solidFill>
                <a:srgbClr val="CC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1" name="Rectangle 317"/>
              <p:cNvSpPr>
                <a:spLocks noChangeArrowheads="1"/>
              </p:cNvSpPr>
              <p:nvPr/>
            </p:nvSpPr>
            <p:spPr bwMode="auto">
              <a:xfrm>
                <a:off x="2935" y="3230"/>
                <a:ext cx="10" cy="314"/>
              </a:xfrm>
              <a:prstGeom prst="rect">
                <a:avLst/>
              </a:prstGeom>
              <a:solidFill>
                <a:srgbClr val="E0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2" name="Rectangle 318"/>
              <p:cNvSpPr>
                <a:spLocks noChangeArrowheads="1"/>
              </p:cNvSpPr>
              <p:nvPr/>
            </p:nvSpPr>
            <p:spPr bwMode="auto">
              <a:xfrm>
                <a:off x="2945" y="3230"/>
                <a:ext cx="10" cy="314"/>
              </a:xfrm>
              <a:prstGeom prst="rect">
                <a:avLst/>
              </a:prstGeom>
              <a:solidFill>
                <a:srgbClr val="EE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3" name="Rectangle 319"/>
              <p:cNvSpPr>
                <a:spLocks noChangeArrowheads="1"/>
              </p:cNvSpPr>
              <p:nvPr/>
            </p:nvSpPr>
            <p:spPr bwMode="auto">
              <a:xfrm>
                <a:off x="2955" y="3230"/>
                <a:ext cx="10" cy="314"/>
              </a:xfrm>
              <a:prstGeom prst="rect">
                <a:avLst/>
              </a:prstGeom>
              <a:solidFill>
                <a:srgbClr val="F8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4" name="Rectangle 320"/>
              <p:cNvSpPr>
                <a:spLocks noChangeArrowheads="1"/>
              </p:cNvSpPr>
              <p:nvPr/>
            </p:nvSpPr>
            <p:spPr bwMode="auto">
              <a:xfrm>
                <a:off x="2965" y="3230"/>
                <a:ext cx="20" cy="314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5" name="Rectangle 321"/>
              <p:cNvSpPr>
                <a:spLocks noChangeArrowheads="1"/>
              </p:cNvSpPr>
              <p:nvPr/>
            </p:nvSpPr>
            <p:spPr bwMode="auto">
              <a:xfrm>
                <a:off x="2985" y="3230"/>
                <a:ext cx="11" cy="314"/>
              </a:xfrm>
              <a:prstGeom prst="rect">
                <a:avLst/>
              </a:prstGeom>
              <a:solidFill>
                <a:srgbClr val="F8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6" name="Rectangle 322"/>
              <p:cNvSpPr>
                <a:spLocks noChangeArrowheads="1"/>
              </p:cNvSpPr>
              <p:nvPr/>
            </p:nvSpPr>
            <p:spPr bwMode="auto">
              <a:xfrm>
                <a:off x="2996" y="3230"/>
                <a:ext cx="10" cy="314"/>
              </a:xfrm>
              <a:prstGeom prst="rect">
                <a:avLst/>
              </a:prstGeom>
              <a:solidFill>
                <a:srgbClr val="EF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7" name="Rectangle 323"/>
              <p:cNvSpPr>
                <a:spLocks noChangeArrowheads="1"/>
              </p:cNvSpPr>
              <p:nvPr/>
            </p:nvSpPr>
            <p:spPr bwMode="auto">
              <a:xfrm>
                <a:off x="3006" y="3230"/>
                <a:ext cx="10" cy="314"/>
              </a:xfrm>
              <a:prstGeom prst="rect">
                <a:avLst/>
              </a:prstGeom>
              <a:solidFill>
                <a:srgbClr val="E0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8" name="Rectangle 324"/>
              <p:cNvSpPr>
                <a:spLocks noChangeArrowheads="1"/>
              </p:cNvSpPr>
              <p:nvPr/>
            </p:nvSpPr>
            <p:spPr bwMode="auto">
              <a:xfrm>
                <a:off x="3016" y="3230"/>
                <a:ext cx="10" cy="314"/>
              </a:xfrm>
              <a:prstGeom prst="rect">
                <a:avLst/>
              </a:prstGeom>
              <a:solidFill>
                <a:srgbClr val="CC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79" name="Rectangle 325"/>
              <p:cNvSpPr>
                <a:spLocks noChangeArrowheads="1"/>
              </p:cNvSpPr>
              <p:nvPr/>
            </p:nvSpPr>
            <p:spPr bwMode="auto">
              <a:xfrm>
                <a:off x="3026" y="3230"/>
                <a:ext cx="10" cy="314"/>
              </a:xfrm>
              <a:prstGeom prst="rect">
                <a:avLst/>
              </a:prstGeom>
              <a:solidFill>
                <a:srgbClr val="B5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0" name="Rectangle 326"/>
              <p:cNvSpPr>
                <a:spLocks noChangeArrowheads="1"/>
              </p:cNvSpPr>
              <p:nvPr/>
            </p:nvSpPr>
            <p:spPr bwMode="auto">
              <a:xfrm>
                <a:off x="3036" y="3230"/>
                <a:ext cx="10" cy="314"/>
              </a:xfrm>
              <a:prstGeom prst="rect">
                <a:avLst/>
              </a:prstGeom>
              <a:solidFill>
                <a:srgbClr val="9F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1" name="Rectangle 327"/>
              <p:cNvSpPr>
                <a:spLocks noChangeArrowheads="1"/>
              </p:cNvSpPr>
              <p:nvPr/>
            </p:nvSpPr>
            <p:spPr bwMode="auto">
              <a:xfrm>
                <a:off x="3046" y="3230"/>
                <a:ext cx="10" cy="314"/>
              </a:xfrm>
              <a:prstGeom prst="rect">
                <a:avLst/>
              </a:prstGeom>
              <a:solidFill>
                <a:srgbClr val="8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2" name="Rectangle 328"/>
              <p:cNvSpPr>
                <a:spLocks noChangeArrowheads="1"/>
              </p:cNvSpPr>
              <p:nvPr/>
            </p:nvSpPr>
            <p:spPr bwMode="auto">
              <a:xfrm>
                <a:off x="3056" y="3230"/>
                <a:ext cx="11" cy="314"/>
              </a:xfrm>
              <a:prstGeom prst="rect">
                <a:avLst/>
              </a:prstGeom>
              <a:solidFill>
                <a:srgbClr val="84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3" name="Rectangle 329"/>
              <p:cNvSpPr>
                <a:spLocks noChangeArrowheads="1"/>
              </p:cNvSpPr>
              <p:nvPr/>
            </p:nvSpPr>
            <p:spPr bwMode="auto">
              <a:xfrm>
                <a:off x="2884" y="3230"/>
                <a:ext cx="183" cy="31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4" name="Rectangle 330"/>
              <p:cNvSpPr>
                <a:spLocks noChangeArrowheads="1"/>
              </p:cNvSpPr>
              <p:nvPr/>
            </p:nvSpPr>
            <p:spPr bwMode="auto">
              <a:xfrm>
                <a:off x="2884" y="3189"/>
                <a:ext cx="10" cy="5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5" name="Rectangle 331"/>
              <p:cNvSpPr>
                <a:spLocks noChangeArrowheads="1"/>
              </p:cNvSpPr>
              <p:nvPr/>
            </p:nvSpPr>
            <p:spPr bwMode="auto">
              <a:xfrm>
                <a:off x="2894" y="3189"/>
                <a:ext cx="10" cy="5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6" name="Rectangle 332"/>
              <p:cNvSpPr>
                <a:spLocks noChangeArrowheads="1"/>
              </p:cNvSpPr>
              <p:nvPr/>
            </p:nvSpPr>
            <p:spPr bwMode="auto">
              <a:xfrm>
                <a:off x="2904" y="3189"/>
                <a:ext cx="10" cy="5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7" name="Rectangle 333"/>
              <p:cNvSpPr>
                <a:spLocks noChangeArrowheads="1"/>
              </p:cNvSpPr>
              <p:nvPr/>
            </p:nvSpPr>
            <p:spPr bwMode="auto">
              <a:xfrm>
                <a:off x="2914" y="3189"/>
                <a:ext cx="11" cy="51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8" name="Rectangle 334"/>
              <p:cNvSpPr>
                <a:spLocks noChangeArrowheads="1"/>
              </p:cNvSpPr>
              <p:nvPr/>
            </p:nvSpPr>
            <p:spPr bwMode="auto">
              <a:xfrm>
                <a:off x="2925" y="3189"/>
                <a:ext cx="10" cy="5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89" name="Rectangle 335"/>
              <p:cNvSpPr>
                <a:spLocks noChangeArrowheads="1"/>
              </p:cNvSpPr>
              <p:nvPr/>
            </p:nvSpPr>
            <p:spPr bwMode="auto">
              <a:xfrm>
                <a:off x="2935" y="3189"/>
                <a:ext cx="10" cy="5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0" name="Rectangle 336"/>
              <p:cNvSpPr>
                <a:spLocks noChangeArrowheads="1"/>
              </p:cNvSpPr>
              <p:nvPr/>
            </p:nvSpPr>
            <p:spPr bwMode="auto">
              <a:xfrm>
                <a:off x="2945" y="3189"/>
                <a:ext cx="10" cy="5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1" name="Rectangle 337"/>
              <p:cNvSpPr>
                <a:spLocks noChangeArrowheads="1"/>
              </p:cNvSpPr>
              <p:nvPr/>
            </p:nvSpPr>
            <p:spPr bwMode="auto">
              <a:xfrm>
                <a:off x="2955" y="3189"/>
                <a:ext cx="10" cy="5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2" name="Rectangle 338"/>
              <p:cNvSpPr>
                <a:spLocks noChangeArrowheads="1"/>
              </p:cNvSpPr>
              <p:nvPr/>
            </p:nvSpPr>
            <p:spPr bwMode="auto">
              <a:xfrm>
                <a:off x="2965" y="3189"/>
                <a:ext cx="10" cy="5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3" name="Rectangle 339"/>
              <p:cNvSpPr>
                <a:spLocks noChangeArrowheads="1"/>
              </p:cNvSpPr>
              <p:nvPr/>
            </p:nvSpPr>
            <p:spPr bwMode="auto">
              <a:xfrm>
                <a:off x="2975" y="3189"/>
                <a:ext cx="10" cy="5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4" name="Rectangle 340"/>
              <p:cNvSpPr>
                <a:spLocks noChangeArrowheads="1"/>
              </p:cNvSpPr>
              <p:nvPr/>
            </p:nvSpPr>
            <p:spPr bwMode="auto">
              <a:xfrm>
                <a:off x="2985" y="3189"/>
                <a:ext cx="11" cy="51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5" name="Rectangle 341"/>
              <p:cNvSpPr>
                <a:spLocks noChangeArrowheads="1"/>
              </p:cNvSpPr>
              <p:nvPr/>
            </p:nvSpPr>
            <p:spPr bwMode="auto">
              <a:xfrm>
                <a:off x="2996" y="3189"/>
                <a:ext cx="10" cy="5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6" name="Rectangle 342"/>
              <p:cNvSpPr>
                <a:spLocks noChangeArrowheads="1"/>
              </p:cNvSpPr>
              <p:nvPr/>
            </p:nvSpPr>
            <p:spPr bwMode="auto">
              <a:xfrm>
                <a:off x="3006" y="3189"/>
                <a:ext cx="10" cy="5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7" name="Rectangle 343"/>
              <p:cNvSpPr>
                <a:spLocks noChangeArrowheads="1"/>
              </p:cNvSpPr>
              <p:nvPr/>
            </p:nvSpPr>
            <p:spPr bwMode="auto">
              <a:xfrm>
                <a:off x="3016" y="3189"/>
                <a:ext cx="10" cy="5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8" name="Rectangle 344"/>
              <p:cNvSpPr>
                <a:spLocks noChangeArrowheads="1"/>
              </p:cNvSpPr>
              <p:nvPr/>
            </p:nvSpPr>
            <p:spPr bwMode="auto">
              <a:xfrm>
                <a:off x="3026" y="3189"/>
                <a:ext cx="10" cy="51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399" name="Rectangle 345"/>
              <p:cNvSpPr>
                <a:spLocks noChangeArrowheads="1"/>
              </p:cNvSpPr>
              <p:nvPr/>
            </p:nvSpPr>
            <p:spPr bwMode="auto">
              <a:xfrm>
                <a:off x="3036" y="3189"/>
                <a:ext cx="10" cy="5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0" name="Rectangle 346"/>
              <p:cNvSpPr>
                <a:spLocks noChangeArrowheads="1"/>
              </p:cNvSpPr>
              <p:nvPr/>
            </p:nvSpPr>
            <p:spPr bwMode="auto">
              <a:xfrm>
                <a:off x="3046" y="3189"/>
                <a:ext cx="10" cy="5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1" name="Rectangle 347"/>
              <p:cNvSpPr>
                <a:spLocks noChangeArrowheads="1"/>
              </p:cNvSpPr>
              <p:nvPr/>
            </p:nvSpPr>
            <p:spPr bwMode="auto">
              <a:xfrm>
                <a:off x="3056" y="3189"/>
                <a:ext cx="11" cy="5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2" name="Rectangle 348"/>
              <p:cNvSpPr>
                <a:spLocks noChangeArrowheads="1"/>
              </p:cNvSpPr>
              <p:nvPr/>
            </p:nvSpPr>
            <p:spPr bwMode="auto">
              <a:xfrm>
                <a:off x="3067" y="3189"/>
                <a:ext cx="10" cy="5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3" name="Rectangle 349"/>
              <p:cNvSpPr>
                <a:spLocks noChangeArrowheads="1"/>
              </p:cNvSpPr>
              <p:nvPr/>
            </p:nvSpPr>
            <p:spPr bwMode="auto">
              <a:xfrm>
                <a:off x="3077" y="3189"/>
                <a:ext cx="10" cy="5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4" name="Rectangle 350"/>
              <p:cNvSpPr>
                <a:spLocks noChangeArrowheads="1"/>
              </p:cNvSpPr>
              <p:nvPr/>
            </p:nvSpPr>
            <p:spPr bwMode="auto">
              <a:xfrm>
                <a:off x="3087" y="3189"/>
                <a:ext cx="10" cy="5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5" name="Rectangle 351"/>
              <p:cNvSpPr>
                <a:spLocks noChangeArrowheads="1"/>
              </p:cNvSpPr>
              <p:nvPr/>
            </p:nvSpPr>
            <p:spPr bwMode="auto">
              <a:xfrm>
                <a:off x="3097" y="3189"/>
                <a:ext cx="10" cy="51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6" name="Rectangle 352"/>
              <p:cNvSpPr>
                <a:spLocks noChangeArrowheads="1"/>
              </p:cNvSpPr>
              <p:nvPr/>
            </p:nvSpPr>
            <p:spPr bwMode="auto">
              <a:xfrm>
                <a:off x="3107" y="3189"/>
                <a:ext cx="10" cy="5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7" name="Rectangle 353"/>
              <p:cNvSpPr>
                <a:spLocks noChangeArrowheads="1"/>
              </p:cNvSpPr>
              <p:nvPr/>
            </p:nvSpPr>
            <p:spPr bwMode="auto">
              <a:xfrm>
                <a:off x="3117" y="3189"/>
                <a:ext cx="10" cy="5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8" name="Rectangle 354"/>
              <p:cNvSpPr>
                <a:spLocks noChangeArrowheads="1"/>
              </p:cNvSpPr>
              <p:nvPr/>
            </p:nvSpPr>
            <p:spPr bwMode="auto">
              <a:xfrm>
                <a:off x="3127" y="3189"/>
                <a:ext cx="21" cy="5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09" name="Freeform 355"/>
              <p:cNvSpPr>
                <a:spLocks/>
              </p:cNvSpPr>
              <p:nvPr/>
            </p:nvSpPr>
            <p:spPr bwMode="auto">
              <a:xfrm>
                <a:off x="2884" y="3189"/>
                <a:ext cx="254" cy="41"/>
              </a:xfrm>
              <a:custGeom>
                <a:avLst/>
                <a:gdLst>
                  <a:gd name="T0" fmla="*/ 183 w 254"/>
                  <a:gd name="T1" fmla="*/ 41 h 41"/>
                  <a:gd name="T2" fmla="*/ 254 w 254"/>
                  <a:gd name="T3" fmla="*/ 0 h 41"/>
                  <a:gd name="T4" fmla="*/ 61 w 254"/>
                  <a:gd name="T5" fmla="*/ 0 h 41"/>
                  <a:gd name="T6" fmla="*/ 0 w 254"/>
                  <a:gd name="T7" fmla="*/ 41 h 41"/>
                  <a:gd name="T8" fmla="*/ 18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83" y="41"/>
                    </a:moveTo>
                    <a:lnTo>
                      <a:pt x="254" y="0"/>
                    </a:lnTo>
                    <a:lnTo>
                      <a:pt x="61" y="0"/>
                    </a:lnTo>
                    <a:lnTo>
                      <a:pt x="0" y="41"/>
                    </a:lnTo>
                    <a:lnTo>
                      <a:pt x="18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10" name="Freeform 356"/>
              <p:cNvSpPr>
                <a:spLocks/>
              </p:cNvSpPr>
              <p:nvPr/>
            </p:nvSpPr>
            <p:spPr bwMode="auto">
              <a:xfrm>
                <a:off x="2884" y="3189"/>
                <a:ext cx="254" cy="41"/>
              </a:xfrm>
              <a:custGeom>
                <a:avLst/>
                <a:gdLst>
                  <a:gd name="T0" fmla="*/ 183 w 254"/>
                  <a:gd name="T1" fmla="*/ 41 h 41"/>
                  <a:gd name="T2" fmla="*/ 254 w 254"/>
                  <a:gd name="T3" fmla="*/ 0 h 41"/>
                  <a:gd name="T4" fmla="*/ 61 w 254"/>
                  <a:gd name="T5" fmla="*/ 0 h 41"/>
                  <a:gd name="T6" fmla="*/ 0 w 254"/>
                  <a:gd name="T7" fmla="*/ 41 h 41"/>
                  <a:gd name="T8" fmla="*/ 18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83" y="41"/>
                    </a:moveTo>
                    <a:lnTo>
                      <a:pt x="254" y="0"/>
                    </a:lnTo>
                    <a:lnTo>
                      <a:pt x="61" y="0"/>
                    </a:lnTo>
                    <a:lnTo>
                      <a:pt x="0" y="41"/>
                    </a:lnTo>
                    <a:lnTo>
                      <a:pt x="18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11" name="Rectangle 357"/>
              <p:cNvSpPr>
                <a:spLocks noChangeArrowheads="1"/>
              </p:cNvSpPr>
              <p:nvPr/>
            </p:nvSpPr>
            <p:spPr bwMode="auto">
              <a:xfrm>
                <a:off x="2884" y="3189"/>
                <a:ext cx="10" cy="5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2" name="Rectangle 358"/>
              <p:cNvSpPr>
                <a:spLocks noChangeArrowheads="1"/>
              </p:cNvSpPr>
              <p:nvPr/>
            </p:nvSpPr>
            <p:spPr bwMode="auto">
              <a:xfrm>
                <a:off x="2894" y="3189"/>
                <a:ext cx="10" cy="5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3" name="Rectangle 359"/>
              <p:cNvSpPr>
                <a:spLocks noChangeArrowheads="1"/>
              </p:cNvSpPr>
              <p:nvPr/>
            </p:nvSpPr>
            <p:spPr bwMode="auto">
              <a:xfrm>
                <a:off x="2904" y="3189"/>
                <a:ext cx="10" cy="5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4" name="Rectangle 360"/>
              <p:cNvSpPr>
                <a:spLocks noChangeArrowheads="1"/>
              </p:cNvSpPr>
              <p:nvPr/>
            </p:nvSpPr>
            <p:spPr bwMode="auto">
              <a:xfrm>
                <a:off x="2914" y="3189"/>
                <a:ext cx="11" cy="51"/>
              </a:xfrm>
              <a:prstGeom prst="rect">
                <a:avLst/>
              </a:prstGeom>
              <a:solidFill>
                <a:srgbClr val="77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5" name="Rectangle 361"/>
              <p:cNvSpPr>
                <a:spLocks noChangeArrowheads="1"/>
              </p:cNvSpPr>
              <p:nvPr/>
            </p:nvSpPr>
            <p:spPr bwMode="auto">
              <a:xfrm>
                <a:off x="2925" y="3189"/>
                <a:ext cx="10" cy="5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6" name="Rectangle 362"/>
              <p:cNvSpPr>
                <a:spLocks noChangeArrowheads="1"/>
              </p:cNvSpPr>
              <p:nvPr/>
            </p:nvSpPr>
            <p:spPr bwMode="auto">
              <a:xfrm>
                <a:off x="2935" y="3189"/>
                <a:ext cx="10" cy="5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7" name="Rectangle 363"/>
              <p:cNvSpPr>
                <a:spLocks noChangeArrowheads="1"/>
              </p:cNvSpPr>
              <p:nvPr/>
            </p:nvSpPr>
            <p:spPr bwMode="auto">
              <a:xfrm>
                <a:off x="2945" y="3189"/>
                <a:ext cx="10" cy="5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8" name="Rectangle 364"/>
              <p:cNvSpPr>
                <a:spLocks noChangeArrowheads="1"/>
              </p:cNvSpPr>
              <p:nvPr/>
            </p:nvSpPr>
            <p:spPr bwMode="auto">
              <a:xfrm>
                <a:off x="2955" y="3189"/>
                <a:ext cx="10" cy="5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19" name="Rectangle 365"/>
              <p:cNvSpPr>
                <a:spLocks noChangeArrowheads="1"/>
              </p:cNvSpPr>
              <p:nvPr/>
            </p:nvSpPr>
            <p:spPr bwMode="auto">
              <a:xfrm>
                <a:off x="2965" y="3189"/>
                <a:ext cx="10" cy="5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0" name="Rectangle 366"/>
              <p:cNvSpPr>
                <a:spLocks noChangeArrowheads="1"/>
              </p:cNvSpPr>
              <p:nvPr/>
            </p:nvSpPr>
            <p:spPr bwMode="auto">
              <a:xfrm>
                <a:off x="2975" y="3189"/>
                <a:ext cx="10" cy="5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1" name="Rectangle 367"/>
              <p:cNvSpPr>
                <a:spLocks noChangeArrowheads="1"/>
              </p:cNvSpPr>
              <p:nvPr/>
            </p:nvSpPr>
            <p:spPr bwMode="auto">
              <a:xfrm>
                <a:off x="2985" y="3189"/>
                <a:ext cx="11" cy="51"/>
              </a:xfrm>
              <a:prstGeom prst="rect">
                <a:avLst/>
              </a:prstGeom>
              <a:solidFill>
                <a:srgbClr val="BA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2" name="Rectangle 368"/>
              <p:cNvSpPr>
                <a:spLocks noChangeArrowheads="1"/>
              </p:cNvSpPr>
              <p:nvPr/>
            </p:nvSpPr>
            <p:spPr bwMode="auto">
              <a:xfrm>
                <a:off x="2996" y="3189"/>
                <a:ext cx="10" cy="5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3" name="Rectangle 369"/>
              <p:cNvSpPr>
                <a:spLocks noChangeArrowheads="1"/>
              </p:cNvSpPr>
              <p:nvPr/>
            </p:nvSpPr>
            <p:spPr bwMode="auto">
              <a:xfrm>
                <a:off x="3006" y="3189"/>
                <a:ext cx="10" cy="51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4" name="Rectangle 370"/>
              <p:cNvSpPr>
                <a:spLocks noChangeArrowheads="1"/>
              </p:cNvSpPr>
              <p:nvPr/>
            </p:nvSpPr>
            <p:spPr bwMode="auto">
              <a:xfrm>
                <a:off x="3016" y="3189"/>
                <a:ext cx="10" cy="51"/>
              </a:xfrm>
              <a:prstGeom prst="rect">
                <a:avLst/>
              </a:prstGeom>
              <a:solidFill>
                <a:srgbClr val="BD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5" name="Rectangle 371"/>
              <p:cNvSpPr>
                <a:spLocks noChangeArrowheads="1"/>
              </p:cNvSpPr>
              <p:nvPr/>
            </p:nvSpPr>
            <p:spPr bwMode="auto">
              <a:xfrm>
                <a:off x="3026" y="3189"/>
                <a:ext cx="10" cy="51"/>
              </a:xfrm>
              <a:prstGeom prst="rect">
                <a:avLst/>
              </a:pr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6" name="Rectangle 372"/>
              <p:cNvSpPr>
                <a:spLocks noChangeArrowheads="1"/>
              </p:cNvSpPr>
              <p:nvPr/>
            </p:nvSpPr>
            <p:spPr bwMode="auto">
              <a:xfrm>
                <a:off x="3036" y="3189"/>
                <a:ext cx="10" cy="51"/>
              </a:xfrm>
              <a:prstGeom prst="rect">
                <a:avLst/>
              </a:prstGeom>
              <a:solidFill>
                <a:srgbClr val="B6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7" name="Rectangle 373"/>
              <p:cNvSpPr>
                <a:spLocks noChangeArrowheads="1"/>
              </p:cNvSpPr>
              <p:nvPr/>
            </p:nvSpPr>
            <p:spPr bwMode="auto">
              <a:xfrm>
                <a:off x="3046" y="3189"/>
                <a:ext cx="10" cy="51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8" name="Rectangle 374"/>
              <p:cNvSpPr>
                <a:spLocks noChangeArrowheads="1"/>
              </p:cNvSpPr>
              <p:nvPr/>
            </p:nvSpPr>
            <p:spPr bwMode="auto">
              <a:xfrm>
                <a:off x="3056" y="3189"/>
                <a:ext cx="11" cy="51"/>
              </a:xfrm>
              <a:prstGeom prst="rect">
                <a:avLst/>
              </a:prstGeom>
              <a:solidFill>
                <a:srgbClr val="A6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29" name="Rectangle 375"/>
              <p:cNvSpPr>
                <a:spLocks noChangeArrowheads="1"/>
              </p:cNvSpPr>
              <p:nvPr/>
            </p:nvSpPr>
            <p:spPr bwMode="auto">
              <a:xfrm>
                <a:off x="3067" y="3189"/>
                <a:ext cx="10" cy="51"/>
              </a:xfrm>
              <a:prstGeom prst="rect">
                <a:avLst/>
              </a:prstGeom>
              <a:solidFill>
                <a:srgbClr val="9B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0" name="Rectangle 376"/>
              <p:cNvSpPr>
                <a:spLocks noChangeArrowheads="1"/>
              </p:cNvSpPr>
              <p:nvPr/>
            </p:nvSpPr>
            <p:spPr bwMode="auto">
              <a:xfrm>
                <a:off x="3077" y="3189"/>
                <a:ext cx="10" cy="51"/>
              </a:xfrm>
              <a:prstGeom prst="rect">
                <a:avLst/>
              </a:prstGeom>
              <a:solidFill>
                <a:srgbClr val="8F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1" name="Rectangle 377"/>
              <p:cNvSpPr>
                <a:spLocks noChangeArrowheads="1"/>
              </p:cNvSpPr>
              <p:nvPr/>
            </p:nvSpPr>
            <p:spPr bwMode="auto">
              <a:xfrm>
                <a:off x="3087" y="3189"/>
                <a:ext cx="10" cy="51"/>
              </a:xfrm>
              <a:prstGeom prst="rect">
                <a:avLst/>
              </a:prstGeom>
              <a:solidFill>
                <a:srgbClr val="83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2" name="Rectangle 378"/>
              <p:cNvSpPr>
                <a:spLocks noChangeArrowheads="1"/>
              </p:cNvSpPr>
              <p:nvPr/>
            </p:nvSpPr>
            <p:spPr bwMode="auto">
              <a:xfrm>
                <a:off x="3097" y="3189"/>
                <a:ext cx="10" cy="51"/>
              </a:xfrm>
              <a:prstGeom prst="rect">
                <a:avLst/>
              </a:prstGeom>
              <a:solidFill>
                <a:srgbClr val="7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3" name="Rectangle 379"/>
              <p:cNvSpPr>
                <a:spLocks noChangeArrowheads="1"/>
              </p:cNvSpPr>
              <p:nvPr/>
            </p:nvSpPr>
            <p:spPr bwMode="auto">
              <a:xfrm>
                <a:off x="3107" y="3189"/>
                <a:ext cx="10" cy="51"/>
              </a:xfrm>
              <a:prstGeom prst="rect">
                <a:avLst/>
              </a:prstGeom>
              <a:solidFill>
                <a:srgbClr val="6E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4" name="Rectangle 380"/>
              <p:cNvSpPr>
                <a:spLocks noChangeArrowheads="1"/>
              </p:cNvSpPr>
              <p:nvPr/>
            </p:nvSpPr>
            <p:spPr bwMode="auto">
              <a:xfrm>
                <a:off x="3117" y="3189"/>
                <a:ext cx="10" cy="51"/>
              </a:xfrm>
              <a:prstGeom prst="rect">
                <a:avLst/>
              </a:prstGeom>
              <a:solidFill>
                <a:srgbClr val="67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5" name="Rectangle 381"/>
              <p:cNvSpPr>
                <a:spLocks noChangeArrowheads="1"/>
              </p:cNvSpPr>
              <p:nvPr/>
            </p:nvSpPr>
            <p:spPr bwMode="auto">
              <a:xfrm>
                <a:off x="3127" y="3189"/>
                <a:ext cx="21" cy="51"/>
              </a:xfrm>
              <a:prstGeom prst="rect">
                <a:avLst/>
              </a:prstGeom>
              <a:solidFill>
                <a:srgbClr val="620F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6" name="Freeform 382"/>
              <p:cNvSpPr>
                <a:spLocks/>
              </p:cNvSpPr>
              <p:nvPr/>
            </p:nvSpPr>
            <p:spPr bwMode="auto">
              <a:xfrm>
                <a:off x="2884" y="3189"/>
                <a:ext cx="254" cy="41"/>
              </a:xfrm>
              <a:custGeom>
                <a:avLst/>
                <a:gdLst>
                  <a:gd name="T0" fmla="*/ 183 w 254"/>
                  <a:gd name="T1" fmla="*/ 41 h 41"/>
                  <a:gd name="T2" fmla="*/ 254 w 254"/>
                  <a:gd name="T3" fmla="*/ 0 h 41"/>
                  <a:gd name="T4" fmla="*/ 61 w 254"/>
                  <a:gd name="T5" fmla="*/ 0 h 41"/>
                  <a:gd name="T6" fmla="*/ 0 w 254"/>
                  <a:gd name="T7" fmla="*/ 41 h 41"/>
                  <a:gd name="T8" fmla="*/ 183 w 25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1"/>
                  <a:gd name="T17" fmla="*/ 254 w 25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1">
                    <a:moveTo>
                      <a:pt x="183" y="41"/>
                    </a:moveTo>
                    <a:lnTo>
                      <a:pt x="254" y="0"/>
                    </a:lnTo>
                    <a:lnTo>
                      <a:pt x="61" y="0"/>
                    </a:lnTo>
                    <a:lnTo>
                      <a:pt x="0" y="41"/>
                    </a:lnTo>
                    <a:lnTo>
                      <a:pt x="183" y="41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37" name="Rectangle 383"/>
              <p:cNvSpPr>
                <a:spLocks noChangeArrowheads="1"/>
              </p:cNvSpPr>
              <p:nvPr/>
            </p:nvSpPr>
            <p:spPr bwMode="auto">
              <a:xfrm>
                <a:off x="3533" y="1699"/>
                <a:ext cx="10" cy="185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8" name="Rectangle 384"/>
              <p:cNvSpPr>
                <a:spLocks noChangeArrowheads="1"/>
              </p:cNvSpPr>
              <p:nvPr/>
            </p:nvSpPr>
            <p:spPr bwMode="auto">
              <a:xfrm>
                <a:off x="3543" y="1699"/>
                <a:ext cx="11" cy="185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39" name="Rectangle 385"/>
              <p:cNvSpPr>
                <a:spLocks noChangeArrowheads="1"/>
              </p:cNvSpPr>
              <p:nvPr/>
            </p:nvSpPr>
            <p:spPr bwMode="auto">
              <a:xfrm>
                <a:off x="3554" y="1699"/>
                <a:ext cx="10" cy="185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0" name="Rectangle 386"/>
              <p:cNvSpPr>
                <a:spLocks noChangeArrowheads="1"/>
              </p:cNvSpPr>
              <p:nvPr/>
            </p:nvSpPr>
            <p:spPr bwMode="auto">
              <a:xfrm>
                <a:off x="3564" y="1699"/>
                <a:ext cx="10" cy="185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1" name="Rectangle 387"/>
              <p:cNvSpPr>
                <a:spLocks noChangeArrowheads="1"/>
              </p:cNvSpPr>
              <p:nvPr/>
            </p:nvSpPr>
            <p:spPr bwMode="auto">
              <a:xfrm>
                <a:off x="3574" y="1699"/>
                <a:ext cx="10" cy="185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2" name="Rectangle 388"/>
              <p:cNvSpPr>
                <a:spLocks noChangeArrowheads="1"/>
              </p:cNvSpPr>
              <p:nvPr/>
            </p:nvSpPr>
            <p:spPr bwMode="auto">
              <a:xfrm>
                <a:off x="3584" y="1699"/>
                <a:ext cx="10" cy="185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3" name="Rectangle 389"/>
              <p:cNvSpPr>
                <a:spLocks noChangeArrowheads="1"/>
              </p:cNvSpPr>
              <p:nvPr/>
            </p:nvSpPr>
            <p:spPr bwMode="auto">
              <a:xfrm>
                <a:off x="3594" y="1699"/>
                <a:ext cx="20" cy="185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4" name="Freeform 390"/>
              <p:cNvSpPr>
                <a:spLocks/>
              </p:cNvSpPr>
              <p:nvPr/>
            </p:nvSpPr>
            <p:spPr bwMode="auto">
              <a:xfrm>
                <a:off x="3533" y="1699"/>
                <a:ext cx="71" cy="1845"/>
              </a:xfrm>
              <a:custGeom>
                <a:avLst/>
                <a:gdLst>
                  <a:gd name="T0" fmla="*/ 0 w 71"/>
                  <a:gd name="T1" fmla="*/ 1845 h 1845"/>
                  <a:gd name="T2" fmla="*/ 0 w 71"/>
                  <a:gd name="T3" fmla="*/ 51 h 1845"/>
                  <a:gd name="T4" fmla="*/ 71 w 71"/>
                  <a:gd name="T5" fmla="*/ 0 h 1845"/>
                  <a:gd name="T6" fmla="*/ 71 w 71"/>
                  <a:gd name="T7" fmla="*/ 1794 h 1845"/>
                  <a:gd name="T8" fmla="*/ 0 w 71"/>
                  <a:gd name="T9" fmla="*/ 1845 h 18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845"/>
                  <a:gd name="T17" fmla="*/ 71 w 71"/>
                  <a:gd name="T18" fmla="*/ 1845 h 18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845">
                    <a:moveTo>
                      <a:pt x="0" y="1845"/>
                    </a:moveTo>
                    <a:lnTo>
                      <a:pt x="0" y="51"/>
                    </a:lnTo>
                    <a:lnTo>
                      <a:pt x="71" y="0"/>
                    </a:lnTo>
                    <a:lnTo>
                      <a:pt x="71" y="1794"/>
                    </a:lnTo>
                    <a:lnTo>
                      <a:pt x="0" y="1845"/>
                    </a:lnTo>
                    <a:close/>
                  </a:path>
                </a:pathLst>
              </a:cu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45" name="Freeform 391"/>
              <p:cNvSpPr>
                <a:spLocks/>
              </p:cNvSpPr>
              <p:nvPr/>
            </p:nvSpPr>
            <p:spPr bwMode="auto">
              <a:xfrm>
                <a:off x="3533" y="1699"/>
                <a:ext cx="71" cy="1845"/>
              </a:xfrm>
              <a:custGeom>
                <a:avLst/>
                <a:gdLst>
                  <a:gd name="T0" fmla="*/ 0 w 71"/>
                  <a:gd name="T1" fmla="*/ 1845 h 1845"/>
                  <a:gd name="T2" fmla="*/ 0 w 71"/>
                  <a:gd name="T3" fmla="*/ 51 h 1845"/>
                  <a:gd name="T4" fmla="*/ 71 w 71"/>
                  <a:gd name="T5" fmla="*/ 0 h 1845"/>
                  <a:gd name="T6" fmla="*/ 71 w 71"/>
                  <a:gd name="T7" fmla="*/ 1794 h 1845"/>
                  <a:gd name="T8" fmla="*/ 0 w 71"/>
                  <a:gd name="T9" fmla="*/ 1845 h 18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845"/>
                  <a:gd name="T17" fmla="*/ 71 w 71"/>
                  <a:gd name="T18" fmla="*/ 1845 h 18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845">
                    <a:moveTo>
                      <a:pt x="0" y="1845"/>
                    </a:moveTo>
                    <a:lnTo>
                      <a:pt x="0" y="51"/>
                    </a:lnTo>
                    <a:lnTo>
                      <a:pt x="71" y="0"/>
                    </a:lnTo>
                    <a:lnTo>
                      <a:pt x="71" y="1794"/>
                    </a:lnTo>
                    <a:lnTo>
                      <a:pt x="0" y="18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46" name="Rectangle 392"/>
              <p:cNvSpPr>
                <a:spLocks noChangeArrowheads="1"/>
              </p:cNvSpPr>
              <p:nvPr/>
            </p:nvSpPr>
            <p:spPr bwMode="auto">
              <a:xfrm>
                <a:off x="3533" y="1699"/>
                <a:ext cx="10" cy="185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7" name="Rectangle 393"/>
              <p:cNvSpPr>
                <a:spLocks noChangeArrowheads="1"/>
              </p:cNvSpPr>
              <p:nvPr/>
            </p:nvSpPr>
            <p:spPr bwMode="auto">
              <a:xfrm>
                <a:off x="3543" y="1699"/>
                <a:ext cx="11" cy="185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8" name="Rectangle 394"/>
              <p:cNvSpPr>
                <a:spLocks noChangeArrowheads="1"/>
              </p:cNvSpPr>
              <p:nvPr/>
            </p:nvSpPr>
            <p:spPr bwMode="auto">
              <a:xfrm>
                <a:off x="3554" y="1699"/>
                <a:ext cx="10" cy="185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49" name="Rectangle 395"/>
              <p:cNvSpPr>
                <a:spLocks noChangeArrowheads="1"/>
              </p:cNvSpPr>
              <p:nvPr/>
            </p:nvSpPr>
            <p:spPr bwMode="auto">
              <a:xfrm>
                <a:off x="3564" y="1699"/>
                <a:ext cx="10" cy="185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0" name="Rectangle 396"/>
              <p:cNvSpPr>
                <a:spLocks noChangeArrowheads="1"/>
              </p:cNvSpPr>
              <p:nvPr/>
            </p:nvSpPr>
            <p:spPr bwMode="auto">
              <a:xfrm>
                <a:off x="3574" y="1699"/>
                <a:ext cx="10" cy="1855"/>
              </a:xfrm>
              <a:prstGeom prst="rect">
                <a:avLst/>
              </a:prstGeom>
              <a:solidFill>
                <a:srgbClr val="747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1" name="Rectangle 397"/>
              <p:cNvSpPr>
                <a:spLocks noChangeArrowheads="1"/>
              </p:cNvSpPr>
              <p:nvPr/>
            </p:nvSpPr>
            <p:spPr bwMode="auto">
              <a:xfrm>
                <a:off x="3584" y="1699"/>
                <a:ext cx="10" cy="1855"/>
              </a:xfrm>
              <a:prstGeom prst="rect">
                <a:avLst/>
              </a:prstGeom>
              <a:solidFill>
                <a:srgbClr val="525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2" name="Rectangle 398"/>
              <p:cNvSpPr>
                <a:spLocks noChangeArrowheads="1"/>
              </p:cNvSpPr>
              <p:nvPr/>
            </p:nvSpPr>
            <p:spPr bwMode="auto">
              <a:xfrm>
                <a:off x="3594" y="1699"/>
                <a:ext cx="20" cy="1855"/>
              </a:xfrm>
              <a:prstGeom prst="rect">
                <a:avLst/>
              </a:prstGeom>
              <a:solidFill>
                <a:srgbClr val="222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3" name="Freeform 399"/>
              <p:cNvSpPr>
                <a:spLocks/>
              </p:cNvSpPr>
              <p:nvPr/>
            </p:nvSpPr>
            <p:spPr bwMode="auto">
              <a:xfrm>
                <a:off x="3533" y="1699"/>
                <a:ext cx="71" cy="1845"/>
              </a:xfrm>
              <a:custGeom>
                <a:avLst/>
                <a:gdLst>
                  <a:gd name="T0" fmla="*/ 0 w 71"/>
                  <a:gd name="T1" fmla="*/ 1845 h 1845"/>
                  <a:gd name="T2" fmla="*/ 0 w 71"/>
                  <a:gd name="T3" fmla="*/ 51 h 1845"/>
                  <a:gd name="T4" fmla="*/ 71 w 71"/>
                  <a:gd name="T5" fmla="*/ 0 h 1845"/>
                  <a:gd name="T6" fmla="*/ 71 w 71"/>
                  <a:gd name="T7" fmla="*/ 1794 h 1845"/>
                  <a:gd name="T8" fmla="*/ 0 w 71"/>
                  <a:gd name="T9" fmla="*/ 1845 h 18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845"/>
                  <a:gd name="T17" fmla="*/ 71 w 71"/>
                  <a:gd name="T18" fmla="*/ 1845 h 18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845">
                    <a:moveTo>
                      <a:pt x="0" y="1845"/>
                    </a:moveTo>
                    <a:lnTo>
                      <a:pt x="0" y="51"/>
                    </a:lnTo>
                    <a:lnTo>
                      <a:pt x="71" y="0"/>
                    </a:lnTo>
                    <a:lnTo>
                      <a:pt x="71" y="1794"/>
                    </a:lnTo>
                    <a:lnTo>
                      <a:pt x="0" y="1845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54" name="Rectangle 400"/>
              <p:cNvSpPr>
                <a:spLocks noChangeArrowheads="1"/>
              </p:cNvSpPr>
              <p:nvPr/>
            </p:nvSpPr>
            <p:spPr bwMode="auto">
              <a:xfrm>
                <a:off x="3351" y="1750"/>
                <a:ext cx="10" cy="1794"/>
              </a:xfrm>
              <a:prstGeom prst="rect">
                <a:avLst/>
              </a:prstGeom>
              <a:solidFill>
                <a:srgbClr val="1C1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5" name="Rectangle 401"/>
              <p:cNvSpPr>
                <a:spLocks noChangeArrowheads="1"/>
              </p:cNvSpPr>
              <p:nvPr/>
            </p:nvSpPr>
            <p:spPr bwMode="auto">
              <a:xfrm>
                <a:off x="3361" y="1750"/>
                <a:ext cx="10" cy="1794"/>
              </a:xfrm>
              <a:prstGeom prst="rect">
                <a:avLst/>
              </a:prstGeom>
              <a:solidFill>
                <a:srgbClr val="4D4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6" name="Rectangle 402"/>
              <p:cNvSpPr>
                <a:spLocks noChangeArrowheads="1"/>
              </p:cNvSpPr>
              <p:nvPr/>
            </p:nvSpPr>
            <p:spPr bwMode="auto">
              <a:xfrm>
                <a:off x="3371" y="1750"/>
                <a:ext cx="10" cy="1794"/>
              </a:xfrm>
              <a:prstGeom prst="rect">
                <a:avLst/>
              </a:prstGeom>
              <a:solidFill>
                <a:srgbClr val="7272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7" name="Rectangle 403"/>
              <p:cNvSpPr>
                <a:spLocks noChangeArrowheads="1"/>
              </p:cNvSpPr>
              <p:nvPr/>
            </p:nvSpPr>
            <p:spPr bwMode="auto">
              <a:xfrm>
                <a:off x="3381" y="1750"/>
                <a:ext cx="10" cy="1794"/>
              </a:xfrm>
              <a:prstGeom prst="rect">
                <a:avLst/>
              </a:prstGeom>
              <a:solidFill>
                <a:srgbClr val="979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8" name="Rectangle 404"/>
              <p:cNvSpPr>
                <a:spLocks noChangeArrowheads="1"/>
              </p:cNvSpPr>
              <p:nvPr/>
            </p:nvSpPr>
            <p:spPr bwMode="auto">
              <a:xfrm>
                <a:off x="3391" y="1750"/>
                <a:ext cx="10" cy="1794"/>
              </a:xfrm>
              <a:prstGeom prst="rect">
                <a:avLst/>
              </a:prstGeom>
              <a:solidFill>
                <a:srgbClr val="BAB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59" name="Rectangle 405"/>
              <p:cNvSpPr>
                <a:spLocks noChangeArrowheads="1"/>
              </p:cNvSpPr>
              <p:nvPr/>
            </p:nvSpPr>
            <p:spPr bwMode="auto">
              <a:xfrm>
                <a:off x="3401" y="1750"/>
                <a:ext cx="10" cy="1794"/>
              </a:xfrm>
              <a:prstGeom prst="rect">
                <a:avLst/>
              </a:prstGeom>
              <a:solidFill>
                <a:srgbClr val="D5D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60" name="Rectangle 406"/>
              <p:cNvSpPr>
                <a:spLocks noChangeArrowheads="1"/>
              </p:cNvSpPr>
              <p:nvPr/>
            </p:nvSpPr>
            <p:spPr bwMode="auto">
              <a:xfrm>
                <a:off x="3411" y="1750"/>
                <a:ext cx="11" cy="1794"/>
              </a:xfrm>
              <a:prstGeom prst="rect">
                <a:avLst/>
              </a:prstGeom>
              <a:solidFill>
                <a:srgbClr val="E9E9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61" name="Rectangle 407"/>
              <p:cNvSpPr>
                <a:spLocks noChangeArrowheads="1"/>
              </p:cNvSpPr>
              <p:nvPr/>
            </p:nvSpPr>
            <p:spPr bwMode="auto">
              <a:xfrm>
                <a:off x="3422" y="1750"/>
                <a:ext cx="10" cy="1794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62" name="Rectangle 408"/>
              <p:cNvSpPr>
                <a:spLocks noChangeArrowheads="1"/>
              </p:cNvSpPr>
              <p:nvPr/>
            </p:nvSpPr>
            <p:spPr bwMode="auto">
              <a:xfrm>
                <a:off x="3432" y="1750"/>
                <a:ext cx="20" cy="1794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01463" name="Rectangle 409"/>
              <p:cNvSpPr>
                <a:spLocks noChangeArrowheads="1"/>
              </p:cNvSpPr>
              <p:nvPr/>
            </p:nvSpPr>
            <p:spPr bwMode="auto">
              <a:xfrm>
                <a:off x="3452" y="1750"/>
                <a:ext cx="10" cy="1794"/>
              </a:xfrm>
              <a:prstGeom prst="rect">
                <a:avLst/>
              </a:prstGeom>
              <a:solidFill>
                <a:srgbClr val="F6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FFFFFF"/>
                  </a:solidFill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01070" name="Rectangle 410"/>
            <p:cNvSpPr>
              <a:spLocks noChangeArrowheads="1"/>
            </p:cNvSpPr>
            <p:nvPr/>
          </p:nvSpPr>
          <p:spPr bwMode="auto">
            <a:xfrm>
              <a:off x="3456" y="1761"/>
              <a:ext cx="10" cy="1794"/>
            </a:xfrm>
            <a:prstGeom prst="rect">
              <a:avLst/>
            </a:prstGeom>
            <a:solidFill>
              <a:srgbClr val="E9E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1" name="Rectangle 411"/>
            <p:cNvSpPr>
              <a:spLocks noChangeArrowheads="1"/>
            </p:cNvSpPr>
            <p:nvPr/>
          </p:nvSpPr>
          <p:spPr bwMode="auto">
            <a:xfrm>
              <a:off x="3466" y="1761"/>
              <a:ext cx="11" cy="1794"/>
            </a:xfrm>
            <a:prstGeom prst="rect">
              <a:avLst/>
            </a:prstGeom>
            <a:solidFill>
              <a:srgbClr val="D6D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2" name="Rectangle 412"/>
            <p:cNvSpPr>
              <a:spLocks noChangeArrowheads="1"/>
            </p:cNvSpPr>
            <p:nvPr/>
          </p:nvSpPr>
          <p:spPr bwMode="auto">
            <a:xfrm>
              <a:off x="3477" y="1761"/>
              <a:ext cx="10" cy="1794"/>
            </a:xfrm>
            <a:prstGeom prst="rect">
              <a:avLst/>
            </a:prstGeom>
            <a:solidFill>
              <a:srgbClr val="BAB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3" name="Rectangle 413"/>
            <p:cNvSpPr>
              <a:spLocks noChangeArrowheads="1"/>
            </p:cNvSpPr>
            <p:nvPr/>
          </p:nvSpPr>
          <p:spPr bwMode="auto">
            <a:xfrm>
              <a:off x="3487" y="1761"/>
              <a:ext cx="10" cy="1794"/>
            </a:xfrm>
            <a:prstGeom prst="rect">
              <a:avLst/>
            </a:prstGeom>
            <a:solidFill>
              <a:srgbClr val="979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4" name="Rectangle 414"/>
            <p:cNvSpPr>
              <a:spLocks noChangeArrowheads="1"/>
            </p:cNvSpPr>
            <p:nvPr/>
          </p:nvSpPr>
          <p:spPr bwMode="auto">
            <a:xfrm>
              <a:off x="3497" y="1761"/>
              <a:ext cx="10" cy="1794"/>
            </a:xfrm>
            <a:prstGeom prst="rect">
              <a:avLst/>
            </a:prstGeom>
            <a:solidFill>
              <a:srgbClr val="727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5" name="Rectangle 415"/>
            <p:cNvSpPr>
              <a:spLocks noChangeArrowheads="1"/>
            </p:cNvSpPr>
            <p:nvPr/>
          </p:nvSpPr>
          <p:spPr bwMode="auto">
            <a:xfrm>
              <a:off x="3507" y="1761"/>
              <a:ext cx="10" cy="1794"/>
            </a:xfrm>
            <a:prstGeom prst="rect">
              <a:avLst/>
            </a:prstGeom>
            <a:solidFill>
              <a:srgbClr val="4D4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6" name="Rectangle 416"/>
            <p:cNvSpPr>
              <a:spLocks noChangeArrowheads="1"/>
            </p:cNvSpPr>
            <p:nvPr/>
          </p:nvSpPr>
          <p:spPr bwMode="auto">
            <a:xfrm>
              <a:off x="3517" y="1761"/>
              <a:ext cx="10" cy="1794"/>
            </a:xfrm>
            <a:prstGeom prst="rect">
              <a:avLst/>
            </a:prstGeom>
            <a:solidFill>
              <a:srgbClr val="1C1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7" name="Rectangle 417"/>
            <p:cNvSpPr>
              <a:spLocks noChangeArrowheads="1"/>
            </p:cNvSpPr>
            <p:nvPr/>
          </p:nvSpPr>
          <p:spPr bwMode="auto">
            <a:xfrm>
              <a:off x="3345" y="1761"/>
              <a:ext cx="182" cy="179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8" name="Rectangle 418"/>
            <p:cNvSpPr>
              <a:spLocks noChangeArrowheads="1"/>
            </p:cNvSpPr>
            <p:nvPr/>
          </p:nvSpPr>
          <p:spPr bwMode="auto">
            <a:xfrm>
              <a:off x="3345" y="1710"/>
              <a:ext cx="10" cy="61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79" name="Rectangle 419"/>
            <p:cNvSpPr>
              <a:spLocks noChangeArrowheads="1"/>
            </p:cNvSpPr>
            <p:nvPr/>
          </p:nvSpPr>
          <p:spPr bwMode="auto">
            <a:xfrm>
              <a:off x="3355" y="1710"/>
              <a:ext cx="10" cy="61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0" name="Rectangle 420"/>
            <p:cNvSpPr>
              <a:spLocks noChangeArrowheads="1"/>
            </p:cNvSpPr>
            <p:nvPr/>
          </p:nvSpPr>
          <p:spPr bwMode="auto">
            <a:xfrm>
              <a:off x="3365" y="1710"/>
              <a:ext cx="10" cy="61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1" name="Rectangle 421"/>
            <p:cNvSpPr>
              <a:spLocks noChangeArrowheads="1"/>
            </p:cNvSpPr>
            <p:nvPr/>
          </p:nvSpPr>
          <p:spPr bwMode="auto">
            <a:xfrm>
              <a:off x="3375" y="1710"/>
              <a:ext cx="10" cy="61"/>
            </a:xfrm>
            <a:prstGeom prst="rect">
              <a:avLst/>
            </a:prstGeom>
            <a:solidFill>
              <a:srgbClr val="56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2" name="Rectangle 422"/>
            <p:cNvSpPr>
              <a:spLocks noChangeArrowheads="1"/>
            </p:cNvSpPr>
            <p:nvPr/>
          </p:nvSpPr>
          <p:spPr bwMode="auto">
            <a:xfrm>
              <a:off x="3385" y="1710"/>
              <a:ext cx="10" cy="61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3" name="Rectangle 423"/>
            <p:cNvSpPr>
              <a:spLocks noChangeArrowheads="1"/>
            </p:cNvSpPr>
            <p:nvPr/>
          </p:nvSpPr>
          <p:spPr bwMode="auto">
            <a:xfrm>
              <a:off x="3395" y="1710"/>
              <a:ext cx="10" cy="61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4" name="Rectangle 424"/>
            <p:cNvSpPr>
              <a:spLocks noChangeArrowheads="1"/>
            </p:cNvSpPr>
            <p:nvPr/>
          </p:nvSpPr>
          <p:spPr bwMode="auto">
            <a:xfrm>
              <a:off x="3405" y="1710"/>
              <a:ext cx="11" cy="61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5" name="Rectangle 425"/>
            <p:cNvSpPr>
              <a:spLocks noChangeArrowheads="1"/>
            </p:cNvSpPr>
            <p:nvPr/>
          </p:nvSpPr>
          <p:spPr bwMode="auto">
            <a:xfrm>
              <a:off x="3416" y="1710"/>
              <a:ext cx="10" cy="61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6" name="Rectangle 426"/>
            <p:cNvSpPr>
              <a:spLocks noChangeArrowheads="1"/>
            </p:cNvSpPr>
            <p:nvPr/>
          </p:nvSpPr>
          <p:spPr bwMode="auto">
            <a:xfrm>
              <a:off x="3426" y="1710"/>
              <a:ext cx="10" cy="61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7" name="Rectangle 427"/>
            <p:cNvSpPr>
              <a:spLocks noChangeArrowheads="1"/>
            </p:cNvSpPr>
            <p:nvPr/>
          </p:nvSpPr>
          <p:spPr bwMode="auto">
            <a:xfrm>
              <a:off x="3436" y="1710"/>
              <a:ext cx="10" cy="61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8" name="Rectangle 428"/>
            <p:cNvSpPr>
              <a:spLocks noChangeArrowheads="1"/>
            </p:cNvSpPr>
            <p:nvPr/>
          </p:nvSpPr>
          <p:spPr bwMode="auto">
            <a:xfrm>
              <a:off x="3446" y="1710"/>
              <a:ext cx="10" cy="61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89" name="Rectangle 429"/>
            <p:cNvSpPr>
              <a:spLocks noChangeArrowheads="1"/>
            </p:cNvSpPr>
            <p:nvPr/>
          </p:nvSpPr>
          <p:spPr bwMode="auto">
            <a:xfrm>
              <a:off x="3456" y="1710"/>
              <a:ext cx="10" cy="61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0" name="Rectangle 430"/>
            <p:cNvSpPr>
              <a:spLocks noChangeArrowheads="1"/>
            </p:cNvSpPr>
            <p:nvPr/>
          </p:nvSpPr>
          <p:spPr bwMode="auto">
            <a:xfrm>
              <a:off x="3466" y="1710"/>
              <a:ext cx="11" cy="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1" name="Rectangle 431"/>
            <p:cNvSpPr>
              <a:spLocks noChangeArrowheads="1"/>
            </p:cNvSpPr>
            <p:nvPr/>
          </p:nvSpPr>
          <p:spPr bwMode="auto">
            <a:xfrm>
              <a:off x="3477" y="1710"/>
              <a:ext cx="10" cy="61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2" name="Rectangle 432"/>
            <p:cNvSpPr>
              <a:spLocks noChangeArrowheads="1"/>
            </p:cNvSpPr>
            <p:nvPr/>
          </p:nvSpPr>
          <p:spPr bwMode="auto">
            <a:xfrm>
              <a:off x="3487" y="1710"/>
              <a:ext cx="10" cy="61"/>
            </a:xfrm>
            <a:prstGeom prst="rect">
              <a:avLst/>
            </a:prstGeom>
            <a:solidFill>
              <a:srgbClr val="B9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3" name="Rectangle 433"/>
            <p:cNvSpPr>
              <a:spLocks noChangeArrowheads="1"/>
            </p:cNvSpPr>
            <p:nvPr/>
          </p:nvSpPr>
          <p:spPr bwMode="auto">
            <a:xfrm>
              <a:off x="3497" y="1710"/>
              <a:ext cx="10" cy="61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4" name="Rectangle 434"/>
            <p:cNvSpPr>
              <a:spLocks noChangeArrowheads="1"/>
            </p:cNvSpPr>
            <p:nvPr/>
          </p:nvSpPr>
          <p:spPr bwMode="auto">
            <a:xfrm>
              <a:off x="3507" y="1710"/>
              <a:ext cx="10" cy="61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5" name="Rectangle 435"/>
            <p:cNvSpPr>
              <a:spLocks noChangeArrowheads="1"/>
            </p:cNvSpPr>
            <p:nvPr/>
          </p:nvSpPr>
          <p:spPr bwMode="auto">
            <a:xfrm>
              <a:off x="3517" y="1710"/>
              <a:ext cx="10" cy="61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6" name="Rectangle 436"/>
            <p:cNvSpPr>
              <a:spLocks noChangeArrowheads="1"/>
            </p:cNvSpPr>
            <p:nvPr/>
          </p:nvSpPr>
          <p:spPr bwMode="auto">
            <a:xfrm>
              <a:off x="3527" y="1710"/>
              <a:ext cx="10" cy="61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7" name="Rectangle 437"/>
            <p:cNvSpPr>
              <a:spLocks noChangeArrowheads="1"/>
            </p:cNvSpPr>
            <p:nvPr/>
          </p:nvSpPr>
          <p:spPr bwMode="auto">
            <a:xfrm>
              <a:off x="3537" y="1710"/>
              <a:ext cx="11" cy="61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8" name="Rectangle 438"/>
            <p:cNvSpPr>
              <a:spLocks noChangeArrowheads="1"/>
            </p:cNvSpPr>
            <p:nvPr/>
          </p:nvSpPr>
          <p:spPr bwMode="auto">
            <a:xfrm>
              <a:off x="3548" y="1710"/>
              <a:ext cx="10" cy="61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099" name="Rectangle 439"/>
            <p:cNvSpPr>
              <a:spLocks noChangeArrowheads="1"/>
            </p:cNvSpPr>
            <p:nvPr/>
          </p:nvSpPr>
          <p:spPr bwMode="auto">
            <a:xfrm>
              <a:off x="3558" y="1710"/>
              <a:ext cx="10" cy="61"/>
            </a:xfrm>
            <a:prstGeom prst="rect">
              <a:avLst/>
            </a:prstGeom>
            <a:solidFill>
              <a:srgbClr val="575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0" name="Rectangle 440"/>
            <p:cNvSpPr>
              <a:spLocks noChangeArrowheads="1"/>
            </p:cNvSpPr>
            <p:nvPr/>
          </p:nvSpPr>
          <p:spPr bwMode="auto">
            <a:xfrm>
              <a:off x="3568" y="1710"/>
              <a:ext cx="10" cy="61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1" name="Rectangle 441"/>
            <p:cNvSpPr>
              <a:spLocks noChangeArrowheads="1"/>
            </p:cNvSpPr>
            <p:nvPr/>
          </p:nvSpPr>
          <p:spPr bwMode="auto">
            <a:xfrm>
              <a:off x="3578" y="1710"/>
              <a:ext cx="10" cy="61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2" name="Rectangle 442"/>
            <p:cNvSpPr>
              <a:spLocks noChangeArrowheads="1"/>
            </p:cNvSpPr>
            <p:nvPr/>
          </p:nvSpPr>
          <p:spPr bwMode="auto">
            <a:xfrm>
              <a:off x="3588" y="1710"/>
              <a:ext cx="20" cy="61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3" name="Freeform 443"/>
            <p:cNvSpPr>
              <a:spLocks/>
            </p:cNvSpPr>
            <p:nvPr/>
          </p:nvSpPr>
          <p:spPr bwMode="auto">
            <a:xfrm>
              <a:off x="3345" y="1710"/>
              <a:ext cx="253" cy="51"/>
            </a:xfrm>
            <a:custGeom>
              <a:avLst/>
              <a:gdLst>
                <a:gd name="T0" fmla="*/ 182 w 253"/>
                <a:gd name="T1" fmla="*/ 51 h 51"/>
                <a:gd name="T2" fmla="*/ 253 w 253"/>
                <a:gd name="T3" fmla="*/ 0 h 51"/>
                <a:gd name="T4" fmla="*/ 60 w 253"/>
                <a:gd name="T5" fmla="*/ 0 h 51"/>
                <a:gd name="T6" fmla="*/ 0 w 253"/>
                <a:gd name="T7" fmla="*/ 51 h 51"/>
                <a:gd name="T8" fmla="*/ 182 w 253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51"/>
                <a:gd name="T17" fmla="*/ 253 w 25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51">
                  <a:moveTo>
                    <a:pt x="182" y="51"/>
                  </a:moveTo>
                  <a:lnTo>
                    <a:pt x="253" y="0"/>
                  </a:lnTo>
                  <a:lnTo>
                    <a:pt x="60" y="0"/>
                  </a:lnTo>
                  <a:lnTo>
                    <a:pt x="0" y="51"/>
                  </a:lnTo>
                  <a:lnTo>
                    <a:pt x="182" y="5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04" name="Freeform 444"/>
            <p:cNvSpPr>
              <a:spLocks/>
            </p:cNvSpPr>
            <p:nvPr/>
          </p:nvSpPr>
          <p:spPr bwMode="auto">
            <a:xfrm>
              <a:off x="3345" y="1710"/>
              <a:ext cx="253" cy="51"/>
            </a:xfrm>
            <a:custGeom>
              <a:avLst/>
              <a:gdLst>
                <a:gd name="T0" fmla="*/ 182 w 253"/>
                <a:gd name="T1" fmla="*/ 51 h 51"/>
                <a:gd name="T2" fmla="*/ 253 w 253"/>
                <a:gd name="T3" fmla="*/ 0 h 51"/>
                <a:gd name="T4" fmla="*/ 60 w 253"/>
                <a:gd name="T5" fmla="*/ 0 h 51"/>
                <a:gd name="T6" fmla="*/ 0 w 253"/>
                <a:gd name="T7" fmla="*/ 51 h 51"/>
                <a:gd name="T8" fmla="*/ 182 w 253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51"/>
                <a:gd name="T17" fmla="*/ 253 w 25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51">
                  <a:moveTo>
                    <a:pt x="182" y="51"/>
                  </a:moveTo>
                  <a:lnTo>
                    <a:pt x="253" y="0"/>
                  </a:lnTo>
                  <a:lnTo>
                    <a:pt x="60" y="0"/>
                  </a:lnTo>
                  <a:lnTo>
                    <a:pt x="0" y="51"/>
                  </a:lnTo>
                  <a:lnTo>
                    <a:pt x="18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05" name="Rectangle 445"/>
            <p:cNvSpPr>
              <a:spLocks noChangeArrowheads="1"/>
            </p:cNvSpPr>
            <p:nvPr/>
          </p:nvSpPr>
          <p:spPr bwMode="auto">
            <a:xfrm>
              <a:off x="3345" y="1710"/>
              <a:ext cx="10" cy="61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6" name="Rectangle 446"/>
            <p:cNvSpPr>
              <a:spLocks noChangeArrowheads="1"/>
            </p:cNvSpPr>
            <p:nvPr/>
          </p:nvSpPr>
          <p:spPr bwMode="auto">
            <a:xfrm>
              <a:off x="3355" y="1710"/>
              <a:ext cx="10" cy="61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7" name="Rectangle 447"/>
            <p:cNvSpPr>
              <a:spLocks noChangeArrowheads="1"/>
            </p:cNvSpPr>
            <p:nvPr/>
          </p:nvSpPr>
          <p:spPr bwMode="auto">
            <a:xfrm>
              <a:off x="3365" y="1710"/>
              <a:ext cx="10" cy="61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8" name="Rectangle 448"/>
            <p:cNvSpPr>
              <a:spLocks noChangeArrowheads="1"/>
            </p:cNvSpPr>
            <p:nvPr/>
          </p:nvSpPr>
          <p:spPr bwMode="auto">
            <a:xfrm>
              <a:off x="3375" y="1710"/>
              <a:ext cx="10" cy="61"/>
            </a:xfrm>
            <a:prstGeom prst="rect">
              <a:avLst/>
            </a:prstGeom>
            <a:solidFill>
              <a:srgbClr val="565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09" name="Rectangle 449"/>
            <p:cNvSpPr>
              <a:spLocks noChangeArrowheads="1"/>
            </p:cNvSpPr>
            <p:nvPr/>
          </p:nvSpPr>
          <p:spPr bwMode="auto">
            <a:xfrm>
              <a:off x="3385" y="1710"/>
              <a:ext cx="10" cy="61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0" name="Rectangle 450"/>
            <p:cNvSpPr>
              <a:spLocks noChangeArrowheads="1"/>
            </p:cNvSpPr>
            <p:nvPr/>
          </p:nvSpPr>
          <p:spPr bwMode="auto">
            <a:xfrm>
              <a:off x="3395" y="1710"/>
              <a:ext cx="10" cy="61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1" name="Rectangle 451"/>
            <p:cNvSpPr>
              <a:spLocks noChangeArrowheads="1"/>
            </p:cNvSpPr>
            <p:nvPr/>
          </p:nvSpPr>
          <p:spPr bwMode="auto">
            <a:xfrm>
              <a:off x="3405" y="1710"/>
              <a:ext cx="11" cy="61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2" name="Rectangle 452"/>
            <p:cNvSpPr>
              <a:spLocks noChangeArrowheads="1"/>
            </p:cNvSpPr>
            <p:nvPr/>
          </p:nvSpPr>
          <p:spPr bwMode="auto">
            <a:xfrm>
              <a:off x="3416" y="1710"/>
              <a:ext cx="10" cy="61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3" name="Rectangle 453"/>
            <p:cNvSpPr>
              <a:spLocks noChangeArrowheads="1"/>
            </p:cNvSpPr>
            <p:nvPr/>
          </p:nvSpPr>
          <p:spPr bwMode="auto">
            <a:xfrm>
              <a:off x="3426" y="1710"/>
              <a:ext cx="10" cy="61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4" name="Rectangle 454"/>
            <p:cNvSpPr>
              <a:spLocks noChangeArrowheads="1"/>
            </p:cNvSpPr>
            <p:nvPr/>
          </p:nvSpPr>
          <p:spPr bwMode="auto">
            <a:xfrm>
              <a:off x="3436" y="1710"/>
              <a:ext cx="10" cy="61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5" name="Rectangle 455"/>
            <p:cNvSpPr>
              <a:spLocks noChangeArrowheads="1"/>
            </p:cNvSpPr>
            <p:nvPr/>
          </p:nvSpPr>
          <p:spPr bwMode="auto">
            <a:xfrm>
              <a:off x="3446" y="1710"/>
              <a:ext cx="10" cy="61"/>
            </a:xfrm>
            <a:prstGeom prst="rect">
              <a:avLst/>
            </a:prstGeom>
            <a:solidFill>
              <a:srgbClr val="B8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6" name="Rectangle 456"/>
            <p:cNvSpPr>
              <a:spLocks noChangeArrowheads="1"/>
            </p:cNvSpPr>
            <p:nvPr/>
          </p:nvSpPr>
          <p:spPr bwMode="auto">
            <a:xfrm>
              <a:off x="3456" y="1710"/>
              <a:ext cx="10" cy="61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7" name="Rectangle 457"/>
            <p:cNvSpPr>
              <a:spLocks noChangeArrowheads="1"/>
            </p:cNvSpPr>
            <p:nvPr/>
          </p:nvSpPr>
          <p:spPr bwMode="auto">
            <a:xfrm>
              <a:off x="3466" y="1710"/>
              <a:ext cx="11" cy="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8" name="Rectangle 458"/>
            <p:cNvSpPr>
              <a:spLocks noChangeArrowheads="1"/>
            </p:cNvSpPr>
            <p:nvPr/>
          </p:nvSpPr>
          <p:spPr bwMode="auto">
            <a:xfrm>
              <a:off x="3477" y="1710"/>
              <a:ext cx="10" cy="61"/>
            </a:xfrm>
            <a:prstGeom prst="rect">
              <a:avLst/>
            </a:prstGeom>
            <a:solidFill>
              <a:srgbClr val="BC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19" name="Rectangle 459"/>
            <p:cNvSpPr>
              <a:spLocks noChangeArrowheads="1"/>
            </p:cNvSpPr>
            <p:nvPr/>
          </p:nvSpPr>
          <p:spPr bwMode="auto">
            <a:xfrm>
              <a:off x="3487" y="1710"/>
              <a:ext cx="10" cy="61"/>
            </a:xfrm>
            <a:prstGeom prst="rect">
              <a:avLst/>
            </a:prstGeom>
            <a:solidFill>
              <a:srgbClr val="B9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0" name="Rectangle 460"/>
            <p:cNvSpPr>
              <a:spLocks noChangeArrowheads="1"/>
            </p:cNvSpPr>
            <p:nvPr/>
          </p:nvSpPr>
          <p:spPr bwMode="auto">
            <a:xfrm>
              <a:off x="3497" y="1710"/>
              <a:ext cx="10" cy="61"/>
            </a:xfrm>
            <a:prstGeom prst="rect">
              <a:avLst/>
            </a:prstGeom>
            <a:solidFill>
              <a:srgbClr val="B3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1" name="Rectangle 461"/>
            <p:cNvSpPr>
              <a:spLocks noChangeArrowheads="1"/>
            </p:cNvSpPr>
            <p:nvPr/>
          </p:nvSpPr>
          <p:spPr bwMode="auto">
            <a:xfrm>
              <a:off x="3507" y="1710"/>
              <a:ext cx="10" cy="61"/>
            </a:xfrm>
            <a:prstGeom prst="rect">
              <a:avLst/>
            </a:pr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2" name="Rectangle 462"/>
            <p:cNvSpPr>
              <a:spLocks noChangeArrowheads="1"/>
            </p:cNvSpPr>
            <p:nvPr/>
          </p:nvSpPr>
          <p:spPr bwMode="auto">
            <a:xfrm>
              <a:off x="3517" y="1710"/>
              <a:ext cx="10" cy="61"/>
            </a:xfrm>
            <a:prstGeom prst="rect">
              <a:avLst/>
            </a:prstGeom>
            <a:solidFill>
              <a:srgbClr val="9E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3" name="Rectangle 463"/>
            <p:cNvSpPr>
              <a:spLocks noChangeArrowheads="1"/>
            </p:cNvSpPr>
            <p:nvPr/>
          </p:nvSpPr>
          <p:spPr bwMode="auto">
            <a:xfrm>
              <a:off x="3527" y="1710"/>
              <a:ext cx="10" cy="61"/>
            </a:xfrm>
            <a:prstGeom prst="rect">
              <a:avLst/>
            </a:prstGeom>
            <a:solidFill>
              <a:srgbClr val="8F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4" name="Rectangle 464"/>
            <p:cNvSpPr>
              <a:spLocks noChangeArrowheads="1"/>
            </p:cNvSpPr>
            <p:nvPr/>
          </p:nvSpPr>
          <p:spPr bwMode="auto">
            <a:xfrm>
              <a:off x="3537" y="1710"/>
              <a:ext cx="11" cy="61"/>
            </a:xfrm>
            <a:prstGeom prst="rect">
              <a:avLst/>
            </a:prstGeom>
            <a:solidFill>
              <a:srgbClr val="7D7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5" name="Rectangle 465"/>
            <p:cNvSpPr>
              <a:spLocks noChangeArrowheads="1"/>
            </p:cNvSpPr>
            <p:nvPr/>
          </p:nvSpPr>
          <p:spPr bwMode="auto">
            <a:xfrm>
              <a:off x="3548" y="1710"/>
              <a:ext cx="10" cy="61"/>
            </a:xfrm>
            <a:prstGeom prst="rect">
              <a:avLst/>
            </a:prstGeom>
            <a:solidFill>
              <a:srgbClr val="6A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6" name="Rectangle 466"/>
            <p:cNvSpPr>
              <a:spLocks noChangeArrowheads="1"/>
            </p:cNvSpPr>
            <p:nvPr/>
          </p:nvSpPr>
          <p:spPr bwMode="auto">
            <a:xfrm>
              <a:off x="3558" y="1710"/>
              <a:ext cx="10" cy="61"/>
            </a:xfrm>
            <a:prstGeom prst="rect">
              <a:avLst/>
            </a:prstGeom>
            <a:solidFill>
              <a:srgbClr val="575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7" name="Rectangle 467"/>
            <p:cNvSpPr>
              <a:spLocks noChangeArrowheads="1"/>
            </p:cNvSpPr>
            <p:nvPr/>
          </p:nvSpPr>
          <p:spPr bwMode="auto">
            <a:xfrm>
              <a:off x="3568" y="1710"/>
              <a:ext cx="10" cy="61"/>
            </a:xfrm>
            <a:prstGeom prst="rect">
              <a:avLst/>
            </a:prstGeom>
            <a:solidFill>
              <a:srgbClr val="424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8" name="Rectangle 468"/>
            <p:cNvSpPr>
              <a:spLocks noChangeArrowheads="1"/>
            </p:cNvSpPr>
            <p:nvPr/>
          </p:nvSpPr>
          <p:spPr bwMode="auto">
            <a:xfrm>
              <a:off x="3578" y="1710"/>
              <a:ext cx="10" cy="61"/>
            </a:xfrm>
            <a:prstGeom prst="rect">
              <a:avLst/>
            </a:prstGeom>
            <a:solidFill>
              <a:srgbClr val="2D2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29" name="Rectangle 469"/>
            <p:cNvSpPr>
              <a:spLocks noChangeArrowheads="1"/>
            </p:cNvSpPr>
            <p:nvPr/>
          </p:nvSpPr>
          <p:spPr bwMode="auto">
            <a:xfrm>
              <a:off x="3588" y="1710"/>
              <a:ext cx="20" cy="61"/>
            </a:xfrm>
            <a:prstGeom prst="rect">
              <a:avLst/>
            </a:prstGeom>
            <a:solidFill>
              <a:srgbClr val="0F0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0" name="Freeform 470"/>
            <p:cNvSpPr>
              <a:spLocks/>
            </p:cNvSpPr>
            <p:nvPr/>
          </p:nvSpPr>
          <p:spPr bwMode="auto">
            <a:xfrm>
              <a:off x="3345" y="1710"/>
              <a:ext cx="253" cy="51"/>
            </a:xfrm>
            <a:custGeom>
              <a:avLst/>
              <a:gdLst>
                <a:gd name="T0" fmla="*/ 182 w 253"/>
                <a:gd name="T1" fmla="*/ 51 h 51"/>
                <a:gd name="T2" fmla="*/ 253 w 253"/>
                <a:gd name="T3" fmla="*/ 0 h 51"/>
                <a:gd name="T4" fmla="*/ 60 w 253"/>
                <a:gd name="T5" fmla="*/ 0 h 51"/>
                <a:gd name="T6" fmla="*/ 0 w 253"/>
                <a:gd name="T7" fmla="*/ 51 h 51"/>
                <a:gd name="T8" fmla="*/ 182 w 253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51"/>
                <a:gd name="T17" fmla="*/ 253 w 25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51">
                  <a:moveTo>
                    <a:pt x="182" y="51"/>
                  </a:moveTo>
                  <a:lnTo>
                    <a:pt x="253" y="0"/>
                  </a:lnTo>
                  <a:lnTo>
                    <a:pt x="60" y="0"/>
                  </a:lnTo>
                  <a:lnTo>
                    <a:pt x="0" y="51"/>
                  </a:lnTo>
                  <a:lnTo>
                    <a:pt x="182" y="51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31" name="Rectangle 471"/>
            <p:cNvSpPr>
              <a:spLocks noChangeArrowheads="1"/>
            </p:cNvSpPr>
            <p:nvPr/>
          </p:nvSpPr>
          <p:spPr bwMode="auto">
            <a:xfrm>
              <a:off x="3720" y="3149"/>
              <a:ext cx="10" cy="416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2" name="Rectangle 472"/>
            <p:cNvSpPr>
              <a:spLocks noChangeArrowheads="1"/>
            </p:cNvSpPr>
            <p:nvPr/>
          </p:nvSpPr>
          <p:spPr bwMode="auto">
            <a:xfrm>
              <a:off x="3730" y="3149"/>
              <a:ext cx="10" cy="416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3" name="Rectangle 473"/>
            <p:cNvSpPr>
              <a:spLocks noChangeArrowheads="1"/>
            </p:cNvSpPr>
            <p:nvPr/>
          </p:nvSpPr>
          <p:spPr bwMode="auto">
            <a:xfrm>
              <a:off x="3740" y="3149"/>
              <a:ext cx="21" cy="416"/>
            </a:xfrm>
            <a:prstGeom prst="rect">
              <a:avLst/>
            </a:pr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4" name="Rectangle 474"/>
            <p:cNvSpPr>
              <a:spLocks noChangeArrowheads="1"/>
            </p:cNvSpPr>
            <p:nvPr/>
          </p:nvSpPr>
          <p:spPr bwMode="auto">
            <a:xfrm>
              <a:off x="3761" y="3149"/>
              <a:ext cx="10" cy="416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5" name="Rectangle 475"/>
            <p:cNvSpPr>
              <a:spLocks noChangeArrowheads="1"/>
            </p:cNvSpPr>
            <p:nvPr/>
          </p:nvSpPr>
          <p:spPr bwMode="auto">
            <a:xfrm>
              <a:off x="3771" y="3149"/>
              <a:ext cx="20" cy="416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6" name="Freeform 476"/>
            <p:cNvSpPr>
              <a:spLocks/>
            </p:cNvSpPr>
            <p:nvPr/>
          </p:nvSpPr>
          <p:spPr bwMode="auto">
            <a:xfrm>
              <a:off x="3720" y="3149"/>
              <a:ext cx="61" cy="406"/>
            </a:xfrm>
            <a:custGeom>
              <a:avLst/>
              <a:gdLst>
                <a:gd name="T0" fmla="*/ 0 w 61"/>
                <a:gd name="T1" fmla="*/ 406 h 406"/>
                <a:gd name="T2" fmla="*/ 0 w 61"/>
                <a:gd name="T3" fmla="*/ 51 h 406"/>
                <a:gd name="T4" fmla="*/ 61 w 61"/>
                <a:gd name="T5" fmla="*/ 0 h 406"/>
                <a:gd name="T6" fmla="*/ 61 w 61"/>
                <a:gd name="T7" fmla="*/ 355 h 406"/>
                <a:gd name="T8" fmla="*/ 0 w 61"/>
                <a:gd name="T9" fmla="*/ 406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6"/>
                <a:gd name="T17" fmla="*/ 61 w 61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6">
                  <a:moveTo>
                    <a:pt x="0" y="406"/>
                  </a:moveTo>
                  <a:lnTo>
                    <a:pt x="0" y="51"/>
                  </a:lnTo>
                  <a:lnTo>
                    <a:pt x="61" y="0"/>
                  </a:lnTo>
                  <a:lnTo>
                    <a:pt x="61" y="355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37" name="Freeform 477"/>
            <p:cNvSpPr>
              <a:spLocks/>
            </p:cNvSpPr>
            <p:nvPr/>
          </p:nvSpPr>
          <p:spPr bwMode="auto">
            <a:xfrm>
              <a:off x="3720" y="3149"/>
              <a:ext cx="61" cy="406"/>
            </a:xfrm>
            <a:custGeom>
              <a:avLst/>
              <a:gdLst>
                <a:gd name="T0" fmla="*/ 0 w 61"/>
                <a:gd name="T1" fmla="*/ 406 h 406"/>
                <a:gd name="T2" fmla="*/ 0 w 61"/>
                <a:gd name="T3" fmla="*/ 51 h 406"/>
                <a:gd name="T4" fmla="*/ 61 w 61"/>
                <a:gd name="T5" fmla="*/ 0 h 406"/>
                <a:gd name="T6" fmla="*/ 61 w 61"/>
                <a:gd name="T7" fmla="*/ 355 h 406"/>
                <a:gd name="T8" fmla="*/ 0 w 61"/>
                <a:gd name="T9" fmla="*/ 406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6"/>
                <a:gd name="T17" fmla="*/ 61 w 61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6">
                  <a:moveTo>
                    <a:pt x="0" y="406"/>
                  </a:moveTo>
                  <a:lnTo>
                    <a:pt x="0" y="51"/>
                  </a:lnTo>
                  <a:lnTo>
                    <a:pt x="61" y="0"/>
                  </a:lnTo>
                  <a:lnTo>
                    <a:pt x="61" y="355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38" name="Rectangle 478"/>
            <p:cNvSpPr>
              <a:spLocks noChangeArrowheads="1"/>
            </p:cNvSpPr>
            <p:nvPr/>
          </p:nvSpPr>
          <p:spPr bwMode="auto">
            <a:xfrm>
              <a:off x="3720" y="3149"/>
              <a:ext cx="10" cy="416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39" name="Rectangle 479"/>
            <p:cNvSpPr>
              <a:spLocks noChangeArrowheads="1"/>
            </p:cNvSpPr>
            <p:nvPr/>
          </p:nvSpPr>
          <p:spPr bwMode="auto">
            <a:xfrm>
              <a:off x="3730" y="3149"/>
              <a:ext cx="10" cy="416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0" name="Rectangle 480"/>
            <p:cNvSpPr>
              <a:spLocks noChangeArrowheads="1"/>
            </p:cNvSpPr>
            <p:nvPr/>
          </p:nvSpPr>
          <p:spPr bwMode="auto">
            <a:xfrm>
              <a:off x="3740" y="3149"/>
              <a:ext cx="21" cy="416"/>
            </a:xfrm>
            <a:prstGeom prst="rect">
              <a:avLst/>
            </a:prstGeom>
            <a:solidFill>
              <a:srgbClr val="7C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1" name="Rectangle 481"/>
            <p:cNvSpPr>
              <a:spLocks noChangeArrowheads="1"/>
            </p:cNvSpPr>
            <p:nvPr/>
          </p:nvSpPr>
          <p:spPr bwMode="auto">
            <a:xfrm>
              <a:off x="3761" y="3149"/>
              <a:ext cx="10" cy="416"/>
            </a:xfrm>
            <a:prstGeom prst="rect">
              <a:avLst/>
            </a:prstGeom>
            <a:solidFill>
              <a:srgbClr val="66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2" name="Rectangle 482"/>
            <p:cNvSpPr>
              <a:spLocks noChangeArrowheads="1"/>
            </p:cNvSpPr>
            <p:nvPr/>
          </p:nvSpPr>
          <p:spPr bwMode="auto">
            <a:xfrm>
              <a:off x="3771" y="3149"/>
              <a:ext cx="20" cy="416"/>
            </a:xfrm>
            <a:prstGeom prst="rect">
              <a:avLst/>
            </a:prstGeom>
            <a:solidFill>
              <a:srgbClr val="48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3" name="Freeform 483"/>
            <p:cNvSpPr>
              <a:spLocks/>
            </p:cNvSpPr>
            <p:nvPr/>
          </p:nvSpPr>
          <p:spPr bwMode="auto">
            <a:xfrm>
              <a:off x="3720" y="3149"/>
              <a:ext cx="61" cy="406"/>
            </a:xfrm>
            <a:custGeom>
              <a:avLst/>
              <a:gdLst>
                <a:gd name="T0" fmla="*/ 0 w 61"/>
                <a:gd name="T1" fmla="*/ 406 h 406"/>
                <a:gd name="T2" fmla="*/ 0 w 61"/>
                <a:gd name="T3" fmla="*/ 51 h 406"/>
                <a:gd name="T4" fmla="*/ 61 w 61"/>
                <a:gd name="T5" fmla="*/ 0 h 406"/>
                <a:gd name="T6" fmla="*/ 61 w 61"/>
                <a:gd name="T7" fmla="*/ 355 h 406"/>
                <a:gd name="T8" fmla="*/ 0 w 61"/>
                <a:gd name="T9" fmla="*/ 406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406"/>
                <a:gd name="T17" fmla="*/ 61 w 61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406">
                  <a:moveTo>
                    <a:pt x="0" y="406"/>
                  </a:moveTo>
                  <a:lnTo>
                    <a:pt x="0" y="51"/>
                  </a:lnTo>
                  <a:lnTo>
                    <a:pt x="61" y="0"/>
                  </a:lnTo>
                  <a:lnTo>
                    <a:pt x="61" y="355"/>
                  </a:lnTo>
                  <a:lnTo>
                    <a:pt x="0" y="406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44" name="Rectangle 484"/>
            <p:cNvSpPr>
              <a:spLocks noChangeArrowheads="1"/>
            </p:cNvSpPr>
            <p:nvPr/>
          </p:nvSpPr>
          <p:spPr bwMode="auto">
            <a:xfrm>
              <a:off x="3527" y="3200"/>
              <a:ext cx="10" cy="355"/>
            </a:xfrm>
            <a:prstGeom prst="rect">
              <a:avLst/>
            </a:prstGeom>
            <a:solidFill>
              <a:srgbClr val="84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5" name="Rectangle 485"/>
            <p:cNvSpPr>
              <a:spLocks noChangeArrowheads="1"/>
            </p:cNvSpPr>
            <p:nvPr/>
          </p:nvSpPr>
          <p:spPr bwMode="auto">
            <a:xfrm>
              <a:off x="3537" y="3200"/>
              <a:ext cx="11" cy="355"/>
            </a:xfrm>
            <a:prstGeom prst="rect">
              <a:avLst/>
            </a:prstGeom>
            <a:solidFill>
              <a:srgbClr val="8D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6" name="Rectangle 486"/>
            <p:cNvSpPr>
              <a:spLocks noChangeArrowheads="1"/>
            </p:cNvSpPr>
            <p:nvPr/>
          </p:nvSpPr>
          <p:spPr bwMode="auto">
            <a:xfrm>
              <a:off x="3548" y="3200"/>
              <a:ext cx="10" cy="355"/>
            </a:xfrm>
            <a:prstGeom prst="rect">
              <a:avLst/>
            </a:prstGeom>
            <a:solidFill>
              <a:srgbClr val="9C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7" name="Rectangle 487"/>
            <p:cNvSpPr>
              <a:spLocks noChangeArrowheads="1"/>
            </p:cNvSpPr>
            <p:nvPr/>
          </p:nvSpPr>
          <p:spPr bwMode="auto">
            <a:xfrm>
              <a:off x="3558" y="3200"/>
              <a:ext cx="10" cy="355"/>
            </a:xfrm>
            <a:prstGeom prst="rect">
              <a:avLst/>
            </a:prstGeom>
            <a:solidFill>
              <a:srgbClr val="B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8" name="Rectangle 488"/>
            <p:cNvSpPr>
              <a:spLocks noChangeArrowheads="1"/>
            </p:cNvSpPr>
            <p:nvPr/>
          </p:nvSpPr>
          <p:spPr bwMode="auto">
            <a:xfrm>
              <a:off x="3568" y="3200"/>
              <a:ext cx="10" cy="355"/>
            </a:xfrm>
            <a:prstGeom prst="rect">
              <a:avLst/>
            </a:prstGeom>
            <a:solidFill>
              <a:srgbClr val="C7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49" name="Rectangle 489"/>
            <p:cNvSpPr>
              <a:spLocks noChangeArrowheads="1"/>
            </p:cNvSpPr>
            <p:nvPr/>
          </p:nvSpPr>
          <p:spPr bwMode="auto">
            <a:xfrm>
              <a:off x="3578" y="3200"/>
              <a:ext cx="10" cy="355"/>
            </a:xfrm>
            <a:prstGeom prst="rect">
              <a:avLst/>
            </a:prstGeom>
            <a:solidFill>
              <a:srgbClr val="DA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0" name="Rectangle 490"/>
            <p:cNvSpPr>
              <a:spLocks noChangeArrowheads="1"/>
            </p:cNvSpPr>
            <p:nvPr/>
          </p:nvSpPr>
          <p:spPr bwMode="auto">
            <a:xfrm>
              <a:off x="3588" y="3200"/>
              <a:ext cx="10" cy="355"/>
            </a:xfrm>
            <a:prstGeom prst="rect">
              <a:avLst/>
            </a:prstGeom>
            <a:solidFill>
              <a:srgbClr val="EA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1" name="Rectangle 491"/>
            <p:cNvSpPr>
              <a:spLocks noChangeArrowheads="1"/>
            </p:cNvSpPr>
            <p:nvPr/>
          </p:nvSpPr>
          <p:spPr bwMode="auto">
            <a:xfrm>
              <a:off x="3598" y="3200"/>
              <a:ext cx="10" cy="355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2" name="Rectangle 492"/>
            <p:cNvSpPr>
              <a:spLocks noChangeArrowheads="1"/>
            </p:cNvSpPr>
            <p:nvPr/>
          </p:nvSpPr>
          <p:spPr bwMode="auto">
            <a:xfrm>
              <a:off x="3608" y="3200"/>
              <a:ext cx="11" cy="355"/>
            </a:xfrm>
            <a:prstGeom prst="rect">
              <a:avLst/>
            </a:prstGeom>
            <a:solidFill>
              <a:srgbClr val="FC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3" name="Rectangle 493"/>
            <p:cNvSpPr>
              <a:spLocks noChangeArrowheads="1"/>
            </p:cNvSpPr>
            <p:nvPr/>
          </p:nvSpPr>
          <p:spPr bwMode="auto">
            <a:xfrm>
              <a:off x="3619" y="3200"/>
              <a:ext cx="10" cy="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4" name="Rectangle 494"/>
            <p:cNvSpPr>
              <a:spLocks noChangeArrowheads="1"/>
            </p:cNvSpPr>
            <p:nvPr/>
          </p:nvSpPr>
          <p:spPr bwMode="auto">
            <a:xfrm>
              <a:off x="3629" y="3200"/>
              <a:ext cx="10" cy="355"/>
            </a:xfrm>
            <a:prstGeom prst="rect">
              <a:avLst/>
            </a:prstGeom>
            <a:solidFill>
              <a:srgbClr val="FC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5" name="Rectangle 495"/>
            <p:cNvSpPr>
              <a:spLocks noChangeArrowheads="1"/>
            </p:cNvSpPr>
            <p:nvPr/>
          </p:nvSpPr>
          <p:spPr bwMode="auto">
            <a:xfrm>
              <a:off x="3639" y="3200"/>
              <a:ext cx="10" cy="355"/>
            </a:xfrm>
            <a:prstGeom prst="rect">
              <a:avLst/>
            </a:prstGeom>
            <a:solidFill>
              <a:srgbClr val="F5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6" name="Rectangle 496"/>
            <p:cNvSpPr>
              <a:spLocks noChangeArrowheads="1"/>
            </p:cNvSpPr>
            <p:nvPr/>
          </p:nvSpPr>
          <p:spPr bwMode="auto">
            <a:xfrm>
              <a:off x="3649" y="3200"/>
              <a:ext cx="10" cy="355"/>
            </a:xfrm>
            <a:prstGeom prst="rect">
              <a:avLst/>
            </a:prstGeom>
            <a:solidFill>
              <a:srgbClr val="EA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7" name="Rectangle 497"/>
            <p:cNvSpPr>
              <a:spLocks noChangeArrowheads="1"/>
            </p:cNvSpPr>
            <p:nvPr/>
          </p:nvSpPr>
          <p:spPr bwMode="auto">
            <a:xfrm>
              <a:off x="3659" y="3200"/>
              <a:ext cx="10" cy="355"/>
            </a:xfrm>
            <a:prstGeom prst="rect">
              <a:avLst/>
            </a:prstGeom>
            <a:solidFill>
              <a:srgbClr val="DA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8" name="Rectangle 498"/>
            <p:cNvSpPr>
              <a:spLocks noChangeArrowheads="1"/>
            </p:cNvSpPr>
            <p:nvPr/>
          </p:nvSpPr>
          <p:spPr bwMode="auto">
            <a:xfrm>
              <a:off x="3669" y="3200"/>
              <a:ext cx="10" cy="355"/>
            </a:xfrm>
            <a:prstGeom prst="rect">
              <a:avLst/>
            </a:prstGeom>
            <a:solidFill>
              <a:srgbClr val="C7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59" name="Rectangle 499"/>
            <p:cNvSpPr>
              <a:spLocks noChangeArrowheads="1"/>
            </p:cNvSpPr>
            <p:nvPr/>
          </p:nvSpPr>
          <p:spPr bwMode="auto">
            <a:xfrm>
              <a:off x="3679" y="3200"/>
              <a:ext cx="11" cy="355"/>
            </a:xfrm>
            <a:prstGeom prst="rect">
              <a:avLst/>
            </a:prstGeom>
            <a:solidFill>
              <a:srgbClr val="B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0" name="Rectangle 500"/>
            <p:cNvSpPr>
              <a:spLocks noChangeArrowheads="1"/>
            </p:cNvSpPr>
            <p:nvPr/>
          </p:nvSpPr>
          <p:spPr bwMode="auto">
            <a:xfrm>
              <a:off x="3690" y="3200"/>
              <a:ext cx="10" cy="355"/>
            </a:xfrm>
            <a:prstGeom prst="rect">
              <a:avLst/>
            </a:prstGeom>
            <a:solidFill>
              <a:srgbClr val="9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1" name="Rectangle 501"/>
            <p:cNvSpPr>
              <a:spLocks noChangeArrowheads="1"/>
            </p:cNvSpPr>
            <p:nvPr/>
          </p:nvSpPr>
          <p:spPr bwMode="auto">
            <a:xfrm>
              <a:off x="3700" y="3200"/>
              <a:ext cx="10" cy="355"/>
            </a:xfrm>
            <a:prstGeom prst="rect">
              <a:avLst/>
            </a:prstGeom>
            <a:solidFill>
              <a:srgbClr val="8E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2" name="Rectangle 502"/>
            <p:cNvSpPr>
              <a:spLocks noChangeArrowheads="1"/>
            </p:cNvSpPr>
            <p:nvPr/>
          </p:nvSpPr>
          <p:spPr bwMode="auto">
            <a:xfrm>
              <a:off x="3710" y="3200"/>
              <a:ext cx="10" cy="355"/>
            </a:xfrm>
            <a:prstGeom prst="rect">
              <a:avLst/>
            </a:prstGeom>
            <a:solidFill>
              <a:srgbClr val="84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3" name="Rectangle 503"/>
            <p:cNvSpPr>
              <a:spLocks noChangeArrowheads="1"/>
            </p:cNvSpPr>
            <p:nvPr/>
          </p:nvSpPr>
          <p:spPr bwMode="auto">
            <a:xfrm>
              <a:off x="3527" y="3200"/>
              <a:ext cx="193" cy="35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4" name="Rectangle 504"/>
            <p:cNvSpPr>
              <a:spLocks noChangeArrowheads="1"/>
            </p:cNvSpPr>
            <p:nvPr/>
          </p:nvSpPr>
          <p:spPr bwMode="auto">
            <a:xfrm>
              <a:off x="3527" y="3149"/>
              <a:ext cx="10" cy="61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5" name="Rectangle 505"/>
            <p:cNvSpPr>
              <a:spLocks noChangeArrowheads="1"/>
            </p:cNvSpPr>
            <p:nvPr/>
          </p:nvSpPr>
          <p:spPr bwMode="auto">
            <a:xfrm>
              <a:off x="3537" y="3149"/>
              <a:ext cx="11" cy="61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6" name="Rectangle 506"/>
            <p:cNvSpPr>
              <a:spLocks noChangeArrowheads="1"/>
            </p:cNvSpPr>
            <p:nvPr/>
          </p:nvSpPr>
          <p:spPr bwMode="auto">
            <a:xfrm>
              <a:off x="3548" y="3149"/>
              <a:ext cx="10" cy="61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7" name="Rectangle 507"/>
            <p:cNvSpPr>
              <a:spLocks noChangeArrowheads="1"/>
            </p:cNvSpPr>
            <p:nvPr/>
          </p:nvSpPr>
          <p:spPr bwMode="auto">
            <a:xfrm>
              <a:off x="3558" y="3149"/>
              <a:ext cx="10" cy="61"/>
            </a:xfrm>
            <a:prstGeom prst="rect">
              <a:avLst/>
            </a:prstGeom>
            <a:solidFill>
              <a:srgbClr val="77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8" name="Rectangle 508"/>
            <p:cNvSpPr>
              <a:spLocks noChangeArrowheads="1"/>
            </p:cNvSpPr>
            <p:nvPr/>
          </p:nvSpPr>
          <p:spPr bwMode="auto">
            <a:xfrm>
              <a:off x="3568" y="3149"/>
              <a:ext cx="10" cy="61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69" name="Rectangle 509"/>
            <p:cNvSpPr>
              <a:spLocks noChangeArrowheads="1"/>
            </p:cNvSpPr>
            <p:nvPr/>
          </p:nvSpPr>
          <p:spPr bwMode="auto">
            <a:xfrm>
              <a:off x="3578" y="3149"/>
              <a:ext cx="10" cy="61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0" name="Rectangle 510"/>
            <p:cNvSpPr>
              <a:spLocks noChangeArrowheads="1"/>
            </p:cNvSpPr>
            <p:nvPr/>
          </p:nvSpPr>
          <p:spPr bwMode="auto">
            <a:xfrm>
              <a:off x="3588" y="3149"/>
              <a:ext cx="10" cy="61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1" name="Rectangle 511"/>
            <p:cNvSpPr>
              <a:spLocks noChangeArrowheads="1"/>
            </p:cNvSpPr>
            <p:nvPr/>
          </p:nvSpPr>
          <p:spPr bwMode="auto">
            <a:xfrm>
              <a:off x="3598" y="3149"/>
              <a:ext cx="10" cy="61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2" name="Rectangle 512"/>
            <p:cNvSpPr>
              <a:spLocks noChangeArrowheads="1"/>
            </p:cNvSpPr>
            <p:nvPr/>
          </p:nvSpPr>
          <p:spPr bwMode="auto">
            <a:xfrm>
              <a:off x="3608" y="3149"/>
              <a:ext cx="11" cy="61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3" name="Rectangle 513"/>
            <p:cNvSpPr>
              <a:spLocks noChangeArrowheads="1"/>
            </p:cNvSpPr>
            <p:nvPr/>
          </p:nvSpPr>
          <p:spPr bwMode="auto">
            <a:xfrm>
              <a:off x="3619" y="3149"/>
              <a:ext cx="10" cy="61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4" name="Rectangle 514"/>
            <p:cNvSpPr>
              <a:spLocks noChangeArrowheads="1"/>
            </p:cNvSpPr>
            <p:nvPr/>
          </p:nvSpPr>
          <p:spPr bwMode="auto">
            <a:xfrm>
              <a:off x="3629" y="3149"/>
              <a:ext cx="10" cy="61"/>
            </a:xfrm>
            <a:prstGeom prst="rect">
              <a:avLst/>
            </a:prstGeom>
            <a:solidFill>
              <a:srgbClr val="BA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5" name="Rectangle 515"/>
            <p:cNvSpPr>
              <a:spLocks noChangeArrowheads="1"/>
            </p:cNvSpPr>
            <p:nvPr/>
          </p:nvSpPr>
          <p:spPr bwMode="auto">
            <a:xfrm>
              <a:off x="3639" y="3149"/>
              <a:ext cx="10" cy="61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6" name="Rectangle 516"/>
            <p:cNvSpPr>
              <a:spLocks noChangeArrowheads="1"/>
            </p:cNvSpPr>
            <p:nvPr/>
          </p:nvSpPr>
          <p:spPr bwMode="auto">
            <a:xfrm>
              <a:off x="3649" y="3149"/>
              <a:ext cx="10" cy="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7" name="Rectangle 517"/>
            <p:cNvSpPr>
              <a:spLocks noChangeArrowheads="1"/>
            </p:cNvSpPr>
            <p:nvPr/>
          </p:nvSpPr>
          <p:spPr bwMode="auto">
            <a:xfrm>
              <a:off x="3659" y="3149"/>
              <a:ext cx="10" cy="61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8" name="Rectangle 518"/>
            <p:cNvSpPr>
              <a:spLocks noChangeArrowheads="1"/>
            </p:cNvSpPr>
            <p:nvPr/>
          </p:nvSpPr>
          <p:spPr bwMode="auto">
            <a:xfrm>
              <a:off x="3669" y="3149"/>
              <a:ext cx="10" cy="61"/>
            </a:xfrm>
            <a:prstGeom prst="rect">
              <a:avLst/>
            </a:pr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79" name="Rectangle 519"/>
            <p:cNvSpPr>
              <a:spLocks noChangeArrowheads="1"/>
            </p:cNvSpPr>
            <p:nvPr/>
          </p:nvSpPr>
          <p:spPr bwMode="auto">
            <a:xfrm>
              <a:off x="3679" y="3149"/>
              <a:ext cx="11" cy="61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0" name="Rectangle 520"/>
            <p:cNvSpPr>
              <a:spLocks noChangeArrowheads="1"/>
            </p:cNvSpPr>
            <p:nvPr/>
          </p:nvSpPr>
          <p:spPr bwMode="auto">
            <a:xfrm>
              <a:off x="3690" y="3149"/>
              <a:ext cx="10" cy="61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1" name="Rectangle 521"/>
            <p:cNvSpPr>
              <a:spLocks noChangeArrowheads="1"/>
            </p:cNvSpPr>
            <p:nvPr/>
          </p:nvSpPr>
          <p:spPr bwMode="auto">
            <a:xfrm>
              <a:off x="3700" y="3149"/>
              <a:ext cx="10" cy="61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2" name="Rectangle 522"/>
            <p:cNvSpPr>
              <a:spLocks noChangeArrowheads="1"/>
            </p:cNvSpPr>
            <p:nvPr/>
          </p:nvSpPr>
          <p:spPr bwMode="auto">
            <a:xfrm>
              <a:off x="3710" y="3149"/>
              <a:ext cx="10" cy="61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3" name="Rectangle 523"/>
            <p:cNvSpPr>
              <a:spLocks noChangeArrowheads="1"/>
            </p:cNvSpPr>
            <p:nvPr/>
          </p:nvSpPr>
          <p:spPr bwMode="auto">
            <a:xfrm>
              <a:off x="3720" y="3149"/>
              <a:ext cx="10" cy="61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4" name="Rectangle 524"/>
            <p:cNvSpPr>
              <a:spLocks noChangeArrowheads="1"/>
            </p:cNvSpPr>
            <p:nvPr/>
          </p:nvSpPr>
          <p:spPr bwMode="auto">
            <a:xfrm>
              <a:off x="3730" y="3149"/>
              <a:ext cx="10" cy="61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5" name="Rectangle 525"/>
            <p:cNvSpPr>
              <a:spLocks noChangeArrowheads="1"/>
            </p:cNvSpPr>
            <p:nvPr/>
          </p:nvSpPr>
          <p:spPr bwMode="auto">
            <a:xfrm>
              <a:off x="3740" y="3149"/>
              <a:ext cx="10" cy="61"/>
            </a:xfrm>
            <a:prstGeom prst="rect">
              <a:avLst/>
            </a:prstGeom>
            <a:solidFill>
              <a:srgbClr val="7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6" name="Rectangle 526"/>
            <p:cNvSpPr>
              <a:spLocks noChangeArrowheads="1"/>
            </p:cNvSpPr>
            <p:nvPr/>
          </p:nvSpPr>
          <p:spPr bwMode="auto">
            <a:xfrm>
              <a:off x="3750" y="3149"/>
              <a:ext cx="11" cy="61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7" name="Rectangle 527"/>
            <p:cNvSpPr>
              <a:spLocks noChangeArrowheads="1"/>
            </p:cNvSpPr>
            <p:nvPr/>
          </p:nvSpPr>
          <p:spPr bwMode="auto">
            <a:xfrm>
              <a:off x="3761" y="3149"/>
              <a:ext cx="10" cy="61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8" name="Rectangle 528"/>
            <p:cNvSpPr>
              <a:spLocks noChangeArrowheads="1"/>
            </p:cNvSpPr>
            <p:nvPr/>
          </p:nvSpPr>
          <p:spPr bwMode="auto">
            <a:xfrm>
              <a:off x="3771" y="3149"/>
              <a:ext cx="20" cy="61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89" name="Freeform 529"/>
            <p:cNvSpPr>
              <a:spLocks/>
            </p:cNvSpPr>
            <p:nvPr/>
          </p:nvSpPr>
          <p:spPr bwMode="auto">
            <a:xfrm>
              <a:off x="3527" y="3149"/>
              <a:ext cx="254" cy="51"/>
            </a:xfrm>
            <a:custGeom>
              <a:avLst/>
              <a:gdLst>
                <a:gd name="T0" fmla="*/ 193 w 254"/>
                <a:gd name="T1" fmla="*/ 51 h 51"/>
                <a:gd name="T2" fmla="*/ 254 w 254"/>
                <a:gd name="T3" fmla="*/ 0 h 51"/>
                <a:gd name="T4" fmla="*/ 71 w 254"/>
                <a:gd name="T5" fmla="*/ 0 h 51"/>
                <a:gd name="T6" fmla="*/ 0 w 254"/>
                <a:gd name="T7" fmla="*/ 51 h 51"/>
                <a:gd name="T8" fmla="*/ 193 w 254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51"/>
                <a:gd name="T17" fmla="*/ 254 w 2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51">
                  <a:moveTo>
                    <a:pt x="193" y="51"/>
                  </a:moveTo>
                  <a:lnTo>
                    <a:pt x="254" y="0"/>
                  </a:lnTo>
                  <a:lnTo>
                    <a:pt x="71" y="0"/>
                  </a:lnTo>
                  <a:lnTo>
                    <a:pt x="0" y="51"/>
                  </a:lnTo>
                  <a:lnTo>
                    <a:pt x="193" y="5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90" name="Freeform 530"/>
            <p:cNvSpPr>
              <a:spLocks/>
            </p:cNvSpPr>
            <p:nvPr/>
          </p:nvSpPr>
          <p:spPr bwMode="auto">
            <a:xfrm>
              <a:off x="3527" y="3149"/>
              <a:ext cx="254" cy="51"/>
            </a:xfrm>
            <a:custGeom>
              <a:avLst/>
              <a:gdLst>
                <a:gd name="T0" fmla="*/ 193 w 254"/>
                <a:gd name="T1" fmla="*/ 51 h 51"/>
                <a:gd name="T2" fmla="*/ 254 w 254"/>
                <a:gd name="T3" fmla="*/ 0 h 51"/>
                <a:gd name="T4" fmla="*/ 71 w 254"/>
                <a:gd name="T5" fmla="*/ 0 h 51"/>
                <a:gd name="T6" fmla="*/ 0 w 254"/>
                <a:gd name="T7" fmla="*/ 51 h 51"/>
                <a:gd name="T8" fmla="*/ 193 w 254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51"/>
                <a:gd name="T17" fmla="*/ 254 w 2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51">
                  <a:moveTo>
                    <a:pt x="193" y="51"/>
                  </a:moveTo>
                  <a:lnTo>
                    <a:pt x="254" y="0"/>
                  </a:lnTo>
                  <a:lnTo>
                    <a:pt x="71" y="0"/>
                  </a:lnTo>
                  <a:lnTo>
                    <a:pt x="0" y="51"/>
                  </a:lnTo>
                  <a:lnTo>
                    <a:pt x="19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191" name="Rectangle 531"/>
            <p:cNvSpPr>
              <a:spLocks noChangeArrowheads="1"/>
            </p:cNvSpPr>
            <p:nvPr/>
          </p:nvSpPr>
          <p:spPr bwMode="auto">
            <a:xfrm>
              <a:off x="3527" y="3149"/>
              <a:ext cx="10" cy="61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2" name="Rectangle 532"/>
            <p:cNvSpPr>
              <a:spLocks noChangeArrowheads="1"/>
            </p:cNvSpPr>
            <p:nvPr/>
          </p:nvSpPr>
          <p:spPr bwMode="auto">
            <a:xfrm>
              <a:off x="3537" y="3149"/>
              <a:ext cx="11" cy="61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3" name="Rectangle 533"/>
            <p:cNvSpPr>
              <a:spLocks noChangeArrowheads="1"/>
            </p:cNvSpPr>
            <p:nvPr/>
          </p:nvSpPr>
          <p:spPr bwMode="auto">
            <a:xfrm>
              <a:off x="3548" y="3149"/>
              <a:ext cx="10" cy="61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4" name="Rectangle 534"/>
            <p:cNvSpPr>
              <a:spLocks noChangeArrowheads="1"/>
            </p:cNvSpPr>
            <p:nvPr/>
          </p:nvSpPr>
          <p:spPr bwMode="auto">
            <a:xfrm>
              <a:off x="3558" y="3149"/>
              <a:ext cx="10" cy="61"/>
            </a:xfrm>
            <a:prstGeom prst="rect">
              <a:avLst/>
            </a:prstGeom>
            <a:solidFill>
              <a:srgbClr val="77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5" name="Rectangle 535"/>
            <p:cNvSpPr>
              <a:spLocks noChangeArrowheads="1"/>
            </p:cNvSpPr>
            <p:nvPr/>
          </p:nvSpPr>
          <p:spPr bwMode="auto">
            <a:xfrm>
              <a:off x="3568" y="3149"/>
              <a:ext cx="10" cy="61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6" name="Rectangle 536"/>
            <p:cNvSpPr>
              <a:spLocks noChangeArrowheads="1"/>
            </p:cNvSpPr>
            <p:nvPr/>
          </p:nvSpPr>
          <p:spPr bwMode="auto">
            <a:xfrm>
              <a:off x="3578" y="3149"/>
              <a:ext cx="10" cy="61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7" name="Rectangle 537"/>
            <p:cNvSpPr>
              <a:spLocks noChangeArrowheads="1"/>
            </p:cNvSpPr>
            <p:nvPr/>
          </p:nvSpPr>
          <p:spPr bwMode="auto">
            <a:xfrm>
              <a:off x="3588" y="3149"/>
              <a:ext cx="10" cy="61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8" name="Rectangle 538"/>
            <p:cNvSpPr>
              <a:spLocks noChangeArrowheads="1"/>
            </p:cNvSpPr>
            <p:nvPr/>
          </p:nvSpPr>
          <p:spPr bwMode="auto">
            <a:xfrm>
              <a:off x="3598" y="3149"/>
              <a:ext cx="10" cy="61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199" name="Rectangle 539"/>
            <p:cNvSpPr>
              <a:spLocks noChangeArrowheads="1"/>
            </p:cNvSpPr>
            <p:nvPr/>
          </p:nvSpPr>
          <p:spPr bwMode="auto">
            <a:xfrm>
              <a:off x="3608" y="3149"/>
              <a:ext cx="11" cy="61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0" name="Rectangle 540"/>
            <p:cNvSpPr>
              <a:spLocks noChangeArrowheads="1"/>
            </p:cNvSpPr>
            <p:nvPr/>
          </p:nvSpPr>
          <p:spPr bwMode="auto">
            <a:xfrm>
              <a:off x="3619" y="3149"/>
              <a:ext cx="10" cy="61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1" name="Rectangle 541"/>
            <p:cNvSpPr>
              <a:spLocks noChangeArrowheads="1"/>
            </p:cNvSpPr>
            <p:nvPr/>
          </p:nvSpPr>
          <p:spPr bwMode="auto">
            <a:xfrm>
              <a:off x="3629" y="3149"/>
              <a:ext cx="10" cy="61"/>
            </a:xfrm>
            <a:prstGeom prst="rect">
              <a:avLst/>
            </a:prstGeom>
            <a:solidFill>
              <a:srgbClr val="BA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2" name="Rectangle 542"/>
            <p:cNvSpPr>
              <a:spLocks noChangeArrowheads="1"/>
            </p:cNvSpPr>
            <p:nvPr/>
          </p:nvSpPr>
          <p:spPr bwMode="auto">
            <a:xfrm>
              <a:off x="3639" y="3149"/>
              <a:ext cx="10" cy="61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3" name="Rectangle 543"/>
            <p:cNvSpPr>
              <a:spLocks noChangeArrowheads="1"/>
            </p:cNvSpPr>
            <p:nvPr/>
          </p:nvSpPr>
          <p:spPr bwMode="auto">
            <a:xfrm>
              <a:off x="3649" y="3149"/>
              <a:ext cx="10" cy="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4" name="Rectangle 544"/>
            <p:cNvSpPr>
              <a:spLocks noChangeArrowheads="1"/>
            </p:cNvSpPr>
            <p:nvPr/>
          </p:nvSpPr>
          <p:spPr bwMode="auto">
            <a:xfrm>
              <a:off x="3659" y="3149"/>
              <a:ext cx="10" cy="61"/>
            </a:xfrm>
            <a:prstGeom prst="rect">
              <a:avLst/>
            </a:pr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5" name="Rectangle 545"/>
            <p:cNvSpPr>
              <a:spLocks noChangeArrowheads="1"/>
            </p:cNvSpPr>
            <p:nvPr/>
          </p:nvSpPr>
          <p:spPr bwMode="auto">
            <a:xfrm>
              <a:off x="3669" y="3149"/>
              <a:ext cx="10" cy="61"/>
            </a:xfrm>
            <a:prstGeom prst="rect">
              <a:avLst/>
            </a:prstGeom>
            <a:solidFill>
              <a:srgbClr val="BA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6" name="Rectangle 546"/>
            <p:cNvSpPr>
              <a:spLocks noChangeArrowheads="1"/>
            </p:cNvSpPr>
            <p:nvPr/>
          </p:nvSpPr>
          <p:spPr bwMode="auto">
            <a:xfrm>
              <a:off x="3679" y="3149"/>
              <a:ext cx="11" cy="61"/>
            </a:xfrm>
            <a:prstGeom prst="rect">
              <a:avLst/>
            </a:prstGeom>
            <a:solidFill>
              <a:srgbClr val="B6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7" name="Rectangle 547"/>
            <p:cNvSpPr>
              <a:spLocks noChangeArrowheads="1"/>
            </p:cNvSpPr>
            <p:nvPr/>
          </p:nvSpPr>
          <p:spPr bwMode="auto">
            <a:xfrm>
              <a:off x="3690" y="3149"/>
              <a:ext cx="10" cy="61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8" name="Rectangle 548"/>
            <p:cNvSpPr>
              <a:spLocks noChangeArrowheads="1"/>
            </p:cNvSpPr>
            <p:nvPr/>
          </p:nvSpPr>
          <p:spPr bwMode="auto">
            <a:xfrm>
              <a:off x="3700" y="3149"/>
              <a:ext cx="10" cy="61"/>
            </a:xfrm>
            <a:prstGeom prst="rect">
              <a:avLst/>
            </a:prstGeom>
            <a:solidFill>
              <a:srgbClr val="A6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09" name="Rectangle 549"/>
            <p:cNvSpPr>
              <a:spLocks noChangeArrowheads="1"/>
            </p:cNvSpPr>
            <p:nvPr/>
          </p:nvSpPr>
          <p:spPr bwMode="auto">
            <a:xfrm>
              <a:off x="3710" y="3149"/>
              <a:ext cx="10" cy="61"/>
            </a:xfrm>
            <a:prstGeom prst="rect">
              <a:avLst/>
            </a:prstGeom>
            <a:solidFill>
              <a:srgbClr val="9B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0" name="Rectangle 550"/>
            <p:cNvSpPr>
              <a:spLocks noChangeArrowheads="1"/>
            </p:cNvSpPr>
            <p:nvPr/>
          </p:nvSpPr>
          <p:spPr bwMode="auto">
            <a:xfrm>
              <a:off x="3720" y="3149"/>
              <a:ext cx="10" cy="61"/>
            </a:xfrm>
            <a:prstGeom prst="rect">
              <a:avLst/>
            </a:prstGeom>
            <a:solidFill>
              <a:srgbClr val="8F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1" name="Rectangle 551"/>
            <p:cNvSpPr>
              <a:spLocks noChangeArrowheads="1"/>
            </p:cNvSpPr>
            <p:nvPr/>
          </p:nvSpPr>
          <p:spPr bwMode="auto">
            <a:xfrm>
              <a:off x="3730" y="3149"/>
              <a:ext cx="10" cy="61"/>
            </a:xfrm>
            <a:prstGeom prst="rect">
              <a:avLst/>
            </a:prstGeom>
            <a:solidFill>
              <a:srgbClr val="83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2" name="Rectangle 552"/>
            <p:cNvSpPr>
              <a:spLocks noChangeArrowheads="1"/>
            </p:cNvSpPr>
            <p:nvPr/>
          </p:nvSpPr>
          <p:spPr bwMode="auto">
            <a:xfrm>
              <a:off x="3740" y="3149"/>
              <a:ext cx="10" cy="61"/>
            </a:xfrm>
            <a:prstGeom prst="rect">
              <a:avLst/>
            </a:prstGeom>
            <a:solidFill>
              <a:srgbClr val="7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3" name="Rectangle 553"/>
            <p:cNvSpPr>
              <a:spLocks noChangeArrowheads="1"/>
            </p:cNvSpPr>
            <p:nvPr/>
          </p:nvSpPr>
          <p:spPr bwMode="auto">
            <a:xfrm>
              <a:off x="3750" y="3149"/>
              <a:ext cx="11" cy="61"/>
            </a:xfrm>
            <a:prstGeom prst="rect">
              <a:avLst/>
            </a:prstGeom>
            <a:solidFill>
              <a:srgbClr val="6E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4" name="Rectangle 554"/>
            <p:cNvSpPr>
              <a:spLocks noChangeArrowheads="1"/>
            </p:cNvSpPr>
            <p:nvPr/>
          </p:nvSpPr>
          <p:spPr bwMode="auto">
            <a:xfrm>
              <a:off x="3761" y="3149"/>
              <a:ext cx="10" cy="61"/>
            </a:xfrm>
            <a:prstGeom prst="rect">
              <a:avLst/>
            </a:prstGeom>
            <a:solidFill>
              <a:srgbClr val="67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5" name="Rectangle 555"/>
            <p:cNvSpPr>
              <a:spLocks noChangeArrowheads="1"/>
            </p:cNvSpPr>
            <p:nvPr/>
          </p:nvSpPr>
          <p:spPr bwMode="auto">
            <a:xfrm>
              <a:off x="3771" y="3149"/>
              <a:ext cx="20" cy="61"/>
            </a:xfrm>
            <a:prstGeom prst="rect">
              <a:avLst/>
            </a:prstGeom>
            <a:solidFill>
              <a:srgbClr val="62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16" name="Freeform 556"/>
            <p:cNvSpPr>
              <a:spLocks/>
            </p:cNvSpPr>
            <p:nvPr/>
          </p:nvSpPr>
          <p:spPr bwMode="auto">
            <a:xfrm>
              <a:off x="3527" y="3149"/>
              <a:ext cx="254" cy="51"/>
            </a:xfrm>
            <a:custGeom>
              <a:avLst/>
              <a:gdLst>
                <a:gd name="T0" fmla="*/ 193 w 254"/>
                <a:gd name="T1" fmla="*/ 51 h 51"/>
                <a:gd name="T2" fmla="*/ 254 w 254"/>
                <a:gd name="T3" fmla="*/ 0 h 51"/>
                <a:gd name="T4" fmla="*/ 71 w 254"/>
                <a:gd name="T5" fmla="*/ 0 h 51"/>
                <a:gd name="T6" fmla="*/ 0 w 254"/>
                <a:gd name="T7" fmla="*/ 51 h 51"/>
                <a:gd name="T8" fmla="*/ 193 w 254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51"/>
                <a:gd name="T17" fmla="*/ 254 w 2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51">
                  <a:moveTo>
                    <a:pt x="193" y="51"/>
                  </a:moveTo>
                  <a:lnTo>
                    <a:pt x="254" y="0"/>
                  </a:lnTo>
                  <a:lnTo>
                    <a:pt x="71" y="0"/>
                  </a:lnTo>
                  <a:lnTo>
                    <a:pt x="0" y="51"/>
                  </a:lnTo>
                  <a:lnTo>
                    <a:pt x="193" y="51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17" name="Line 557"/>
            <p:cNvSpPr>
              <a:spLocks noChangeShapeType="1"/>
            </p:cNvSpPr>
            <p:nvPr/>
          </p:nvSpPr>
          <p:spPr bwMode="auto">
            <a:xfrm flipV="1">
              <a:off x="1853" y="1569"/>
              <a:ext cx="1" cy="2016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18" name="Line 558"/>
            <p:cNvSpPr>
              <a:spLocks noChangeShapeType="1"/>
            </p:cNvSpPr>
            <p:nvPr/>
          </p:nvSpPr>
          <p:spPr bwMode="auto">
            <a:xfrm flipH="1">
              <a:off x="1823" y="3585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19" name="Line 559"/>
            <p:cNvSpPr>
              <a:spLocks noChangeShapeType="1"/>
            </p:cNvSpPr>
            <p:nvPr/>
          </p:nvSpPr>
          <p:spPr bwMode="auto">
            <a:xfrm flipH="1">
              <a:off x="1823" y="3342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0" name="Line 560"/>
            <p:cNvSpPr>
              <a:spLocks noChangeShapeType="1"/>
            </p:cNvSpPr>
            <p:nvPr/>
          </p:nvSpPr>
          <p:spPr bwMode="auto">
            <a:xfrm flipH="1">
              <a:off x="1823" y="3089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1" name="Line 561"/>
            <p:cNvSpPr>
              <a:spLocks noChangeShapeType="1"/>
            </p:cNvSpPr>
            <p:nvPr/>
          </p:nvSpPr>
          <p:spPr bwMode="auto">
            <a:xfrm flipH="1">
              <a:off x="1823" y="2835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2" name="Line 562"/>
            <p:cNvSpPr>
              <a:spLocks noChangeShapeType="1"/>
            </p:cNvSpPr>
            <p:nvPr/>
          </p:nvSpPr>
          <p:spPr bwMode="auto">
            <a:xfrm flipH="1">
              <a:off x="1823" y="2582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3" name="Line 563"/>
            <p:cNvSpPr>
              <a:spLocks noChangeShapeType="1"/>
            </p:cNvSpPr>
            <p:nvPr/>
          </p:nvSpPr>
          <p:spPr bwMode="auto">
            <a:xfrm flipH="1">
              <a:off x="1823" y="2329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4" name="Line 564"/>
            <p:cNvSpPr>
              <a:spLocks noChangeShapeType="1"/>
            </p:cNvSpPr>
            <p:nvPr/>
          </p:nvSpPr>
          <p:spPr bwMode="auto">
            <a:xfrm flipH="1">
              <a:off x="1823" y="2075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5" name="Line 565"/>
            <p:cNvSpPr>
              <a:spLocks noChangeShapeType="1"/>
            </p:cNvSpPr>
            <p:nvPr/>
          </p:nvSpPr>
          <p:spPr bwMode="auto">
            <a:xfrm flipH="1">
              <a:off x="1823" y="1822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26" name="Line 566"/>
            <p:cNvSpPr>
              <a:spLocks noChangeShapeType="1"/>
            </p:cNvSpPr>
            <p:nvPr/>
          </p:nvSpPr>
          <p:spPr bwMode="auto">
            <a:xfrm flipH="1">
              <a:off x="1823" y="1569"/>
              <a:ext cx="30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671" name="Rectangle 567"/>
            <p:cNvSpPr>
              <a:spLocks noChangeArrowheads="1"/>
            </p:cNvSpPr>
            <p:nvPr/>
          </p:nvSpPr>
          <p:spPr bwMode="auto">
            <a:xfrm>
              <a:off x="1732" y="3504"/>
              <a:ext cx="7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2" name="Rectangle 568"/>
            <p:cNvSpPr>
              <a:spLocks noChangeArrowheads="1"/>
            </p:cNvSpPr>
            <p:nvPr/>
          </p:nvSpPr>
          <p:spPr bwMode="auto">
            <a:xfrm>
              <a:off x="1661" y="3261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10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3" name="Rectangle 569"/>
            <p:cNvSpPr>
              <a:spLocks noChangeArrowheads="1"/>
            </p:cNvSpPr>
            <p:nvPr/>
          </p:nvSpPr>
          <p:spPr bwMode="auto">
            <a:xfrm>
              <a:off x="1661" y="3008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20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4" name="Rectangle 570"/>
            <p:cNvSpPr>
              <a:spLocks noChangeArrowheads="1"/>
            </p:cNvSpPr>
            <p:nvPr/>
          </p:nvSpPr>
          <p:spPr bwMode="auto">
            <a:xfrm>
              <a:off x="1661" y="2754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30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5" name="Rectangle 571"/>
            <p:cNvSpPr>
              <a:spLocks noChangeArrowheads="1"/>
            </p:cNvSpPr>
            <p:nvPr/>
          </p:nvSpPr>
          <p:spPr bwMode="auto">
            <a:xfrm>
              <a:off x="1661" y="2501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40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6" name="Rectangle 572"/>
            <p:cNvSpPr>
              <a:spLocks noChangeArrowheads="1"/>
            </p:cNvSpPr>
            <p:nvPr/>
          </p:nvSpPr>
          <p:spPr bwMode="auto">
            <a:xfrm>
              <a:off x="1661" y="2248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50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7" name="Rectangle 573"/>
            <p:cNvSpPr>
              <a:spLocks noChangeArrowheads="1"/>
            </p:cNvSpPr>
            <p:nvPr/>
          </p:nvSpPr>
          <p:spPr bwMode="auto">
            <a:xfrm>
              <a:off x="1661" y="1994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60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8" name="Rectangle 574"/>
            <p:cNvSpPr>
              <a:spLocks noChangeArrowheads="1"/>
            </p:cNvSpPr>
            <p:nvPr/>
          </p:nvSpPr>
          <p:spPr bwMode="auto">
            <a:xfrm>
              <a:off x="1661" y="1741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70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79" name="Rectangle 575"/>
            <p:cNvSpPr>
              <a:spLocks noChangeArrowheads="1"/>
            </p:cNvSpPr>
            <p:nvPr/>
          </p:nvSpPr>
          <p:spPr bwMode="auto">
            <a:xfrm>
              <a:off x="1661" y="1488"/>
              <a:ext cx="14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80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1236" name="Line 576"/>
            <p:cNvSpPr>
              <a:spLocks noChangeShapeType="1"/>
            </p:cNvSpPr>
            <p:nvPr/>
          </p:nvSpPr>
          <p:spPr bwMode="auto">
            <a:xfrm>
              <a:off x="1853" y="3585"/>
              <a:ext cx="1958" cy="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37" name="Line 577"/>
            <p:cNvSpPr>
              <a:spLocks noChangeShapeType="1"/>
            </p:cNvSpPr>
            <p:nvPr/>
          </p:nvSpPr>
          <p:spPr bwMode="auto">
            <a:xfrm>
              <a:off x="1853" y="3585"/>
              <a:ext cx="1" cy="3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38" name="Line 578"/>
            <p:cNvSpPr>
              <a:spLocks noChangeShapeType="1"/>
            </p:cNvSpPr>
            <p:nvPr/>
          </p:nvSpPr>
          <p:spPr bwMode="auto">
            <a:xfrm>
              <a:off x="2503" y="3585"/>
              <a:ext cx="1" cy="3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39" name="Line 579"/>
            <p:cNvSpPr>
              <a:spLocks noChangeShapeType="1"/>
            </p:cNvSpPr>
            <p:nvPr/>
          </p:nvSpPr>
          <p:spPr bwMode="auto">
            <a:xfrm>
              <a:off x="3152" y="3585"/>
              <a:ext cx="1" cy="3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1240" name="Line 580"/>
            <p:cNvSpPr>
              <a:spLocks noChangeShapeType="1"/>
            </p:cNvSpPr>
            <p:nvPr/>
          </p:nvSpPr>
          <p:spPr bwMode="auto">
            <a:xfrm>
              <a:off x="3811" y="3585"/>
              <a:ext cx="1" cy="31"/>
            </a:xfrm>
            <a:prstGeom prst="line">
              <a:avLst/>
            </a:prstGeom>
            <a:noFill/>
            <a:ln w="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5685" name="Rectangle 581"/>
            <p:cNvSpPr>
              <a:spLocks noChangeArrowheads="1"/>
            </p:cNvSpPr>
            <p:nvPr/>
          </p:nvSpPr>
          <p:spPr bwMode="auto">
            <a:xfrm>
              <a:off x="2127" y="3646"/>
              <a:ext cx="12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to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86" name="Rectangle 582"/>
            <p:cNvSpPr>
              <a:spLocks noChangeArrowheads="1"/>
            </p:cNvSpPr>
            <p:nvPr/>
          </p:nvSpPr>
          <p:spPr bwMode="auto">
            <a:xfrm>
              <a:off x="2594" y="3646"/>
              <a:ext cx="5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1 month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175687" name="Rectangle 583"/>
            <p:cNvSpPr>
              <a:spLocks noChangeArrowheads="1"/>
            </p:cNvSpPr>
            <p:nvPr/>
          </p:nvSpPr>
          <p:spPr bwMode="auto">
            <a:xfrm>
              <a:off x="3223" y="3646"/>
              <a:ext cx="56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2 months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1244" name="Rectangle 584"/>
            <p:cNvSpPr>
              <a:spLocks noChangeArrowheads="1"/>
            </p:cNvSpPr>
            <p:nvPr/>
          </p:nvSpPr>
          <p:spPr bwMode="auto">
            <a:xfrm>
              <a:off x="4085" y="2440"/>
              <a:ext cx="1471" cy="43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45" name="Rectangle 585"/>
            <p:cNvSpPr>
              <a:spLocks noChangeArrowheads="1"/>
            </p:cNvSpPr>
            <p:nvPr/>
          </p:nvSpPr>
          <p:spPr bwMode="auto">
            <a:xfrm>
              <a:off x="4136" y="2521"/>
              <a:ext cx="10" cy="71"/>
            </a:xfrm>
            <a:prstGeom prst="rect">
              <a:avLst/>
            </a:prstGeom>
            <a:solidFill>
              <a:srgbClr val="45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46" name="Rectangle 586"/>
            <p:cNvSpPr>
              <a:spLocks noChangeArrowheads="1"/>
            </p:cNvSpPr>
            <p:nvPr/>
          </p:nvSpPr>
          <p:spPr bwMode="auto">
            <a:xfrm>
              <a:off x="4146" y="2521"/>
              <a:ext cx="10" cy="71"/>
            </a:xfrm>
            <a:prstGeom prst="rect">
              <a:avLst/>
            </a:prstGeom>
            <a:solidFill>
              <a:srgbClr val="A4A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47" name="Rectangle 587"/>
            <p:cNvSpPr>
              <a:spLocks noChangeArrowheads="1"/>
            </p:cNvSpPr>
            <p:nvPr/>
          </p:nvSpPr>
          <p:spPr bwMode="auto">
            <a:xfrm>
              <a:off x="4156" y="2521"/>
              <a:ext cx="10" cy="71"/>
            </a:xfrm>
            <a:prstGeom prst="rect">
              <a:avLst/>
            </a:prstGeom>
            <a:solidFill>
              <a:srgbClr val="E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48" name="Rectangle 588"/>
            <p:cNvSpPr>
              <a:spLocks noChangeArrowheads="1"/>
            </p:cNvSpPr>
            <p:nvPr/>
          </p:nvSpPr>
          <p:spPr bwMode="auto">
            <a:xfrm>
              <a:off x="4166" y="2521"/>
              <a:ext cx="10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49" name="Rectangle 589"/>
            <p:cNvSpPr>
              <a:spLocks noChangeArrowheads="1"/>
            </p:cNvSpPr>
            <p:nvPr/>
          </p:nvSpPr>
          <p:spPr bwMode="auto">
            <a:xfrm>
              <a:off x="4176" y="2521"/>
              <a:ext cx="11" cy="71"/>
            </a:xfrm>
            <a:prstGeom prst="rect">
              <a:avLst/>
            </a:prstGeom>
            <a:solidFill>
              <a:srgbClr val="E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0" name="Rectangle 590"/>
            <p:cNvSpPr>
              <a:spLocks noChangeArrowheads="1"/>
            </p:cNvSpPr>
            <p:nvPr/>
          </p:nvSpPr>
          <p:spPr bwMode="auto">
            <a:xfrm>
              <a:off x="4187" y="2521"/>
              <a:ext cx="10" cy="71"/>
            </a:xfrm>
            <a:prstGeom prst="rect">
              <a:avLst/>
            </a:prstGeom>
            <a:solidFill>
              <a:srgbClr val="A4A4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1" name="Rectangle 591"/>
            <p:cNvSpPr>
              <a:spLocks noChangeArrowheads="1"/>
            </p:cNvSpPr>
            <p:nvPr/>
          </p:nvSpPr>
          <p:spPr bwMode="auto">
            <a:xfrm>
              <a:off x="4197" y="2521"/>
              <a:ext cx="10" cy="71"/>
            </a:xfrm>
            <a:prstGeom prst="rect">
              <a:avLst/>
            </a:prstGeom>
            <a:solidFill>
              <a:srgbClr val="454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2" name="Rectangle 592"/>
            <p:cNvSpPr>
              <a:spLocks noChangeArrowheads="1"/>
            </p:cNvSpPr>
            <p:nvPr/>
          </p:nvSpPr>
          <p:spPr bwMode="auto">
            <a:xfrm>
              <a:off x="4136" y="2521"/>
              <a:ext cx="81" cy="8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697" name="Rectangle 593"/>
            <p:cNvSpPr>
              <a:spLocks noChangeArrowheads="1"/>
            </p:cNvSpPr>
            <p:nvPr/>
          </p:nvSpPr>
          <p:spPr bwMode="auto">
            <a:xfrm>
              <a:off x="4247" y="2470"/>
              <a:ext cx="109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SID</a:t>
              </a: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  <a:cs typeface="Tahoma" pitchFamily="34" charset="0"/>
                </a:rPr>
                <a:t>E</a:t>
              </a: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R</a:t>
              </a: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  <a:cs typeface="Tahoma" pitchFamily="34" charset="0"/>
                </a:rPr>
                <a:t>E</a:t>
              </a: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MIA mg/dl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1254" name="Rectangle 594"/>
            <p:cNvSpPr>
              <a:spLocks noChangeArrowheads="1"/>
            </p:cNvSpPr>
            <p:nvPr/>
          </p:nvSpPr>
          <p:spPr bwMode="auto">
            <a:xfrm>
              <a:off x="4136" y="2734"/>
              <a:ext cx="10" cy="71"/>
            </a:xfrm>
            <a:prstGeom prst="rect">
              <a:avLst/>
            </a:prstGeom>
            <a:solidFill>
              <a:srgbClr val="8B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5" name="Rectangle 595"/>
            <p:cNvSpPr>
              <a:spLocks noChangeArrowheads="1"/>
            </p:cNvSpPr>
            <p:nvPr/>
          </p:nvSpPr>
          <p:spPr bwMode="auto">
            <a:xfrm>
              <a:off x="4146" y="2734"/>
              <a:ext cx="10" cy="71"/>
            </a:xfrm>
            <a:prstGeom prst="rect">
              <a:avLst/>
            </a:prstGeom>
            <a:solidFill>
              <a:srgbClr val="BD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6" name="Rectangle 596"/>
            <p:cNvSpPr>
              <a:spLocks noChangeArrowheads="1"/>
            </p:cNvSpPr>
            <p:nvPr/>
          </p:nvSpPr>
          <p:spPr bwMode="auto">
            <a:xfrm>
              <a:off x="4156" y="2734"/>
              <a:ext cx="10" cy="71"/>
            </a:xfrm>
            <a:prstGeom prst="rect">
              <a:avLst/>
            </a:prstGeom>
            <a:solidFill>
              <a:srgbClr val="ED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7" name="Rectangle 597"/>
            <p:cNvSpPr>
              <a:spLocks noChangeArrowheads="1"/>
            </p:cNvSpPr>
            <p:nvPr/>
          </p:nvSpPr>
          <p:spPr bwMode="auto">
            <a:xfrm>
              <a:off x="4166" y="2734"/>
              <a:ext cx="10" cy="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8" name="Rectangle 598"/>
            <p:cNvSpPr>
              <a:spLocks noChangeArrowheads="1"/>
            </p:cNvSpPr>
            <p:nvPr/>
          </p:nvSpPr>
          <p:spPr bwMode="auto">
            <a:xfrm>
              <a:off x="4176" y="2734"/>
              <a:ext cx="11" cy="71"/>
            </a:xfrm>
            <a:prstGeom prst="rect">
              <a:avLst/>
            </a:prstGeom>
            <a:solidFill>
              <a:srgbClr val="ED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59" name="Rectangle 599"/>
            <p:cNvSpPr>
              <a:spLocks noChangeArrowheads="1"/>
            </p:cNvSpPr>
            <p:nvPr/>
          </p:nvSpPr>
          <p:spPr bwMode="auto">
            <a:xfrm>
              <a:off x="4187" y="2734"/>
              <a:ext cx="10" cy="71"/>
            </a:xfrm>
            <a:prstGeom prst="rect">
              <a:avLst/>
            </a:prstGeom>
            <a:solidFill>
              <a:srgbClr val="BD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60" name="Rectangle 600"/>
            <p:cNvSpPr>
              <a:spLocks noChangeArrowheads="1"/>
            </p:cNvSpPr>
            <p:nvPr/>
          </p:nvSpPr>
          <p:spPr bwMode="auto">
            <a:xfrm>
              <a:off x="4197" y="2734"/>
              <a:ext cx="10" cy="71"/>
            </a:xfrm>
            <a:prstGeom prst="rect">
              <a:avLst/>
            </a:prstGeom>
            <a:solidFill>
              <a:srgbClr val="8B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1261" name="Rectangle 601"/>
            <p:cNvSpPr>
              <a:spLocks noChangeArrowheads="1"/>
            </p:cNvSpPr>
            <p:nvPr/>
          </p:nvSpPr>
          <p:spPr bwMode="auto">
            <a:xfrm>
              <a:off x="4136" y="2734"/>
              <a:ext cx="81" cy="8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706" name="Rectangle 602"/>
            <p:cNvSpPr>
              <a:spLocks noChangeArrowheads="1"/>
            </p:cNvSpPr>
            <p:nvPr/>
          </p:nvSpPr>
          <p:spPr bwMode="auto">
            <a:xfrm>
              <a:off x="4247" y="2683"/>
              <a:ext cx="130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FERRITIN</a:t>
              </a: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  <a:cs typeface="Tahoma" pitchFamily="34" charset="0"/>
                </a:rPr>
                <a:t>E</a:t>
              </a:r>
              <a:r>
                <a:rPr lang="it-IT" sz="1700">
                  <a:solidFill>
                    <a:srgbClr val="000080"/>
                  </a:solidFill>
                  <a:latin typeface="Tahoma" panose="020B0604030504040204" pitchFamily="34" charset="0"/>
                </a:rPr>
                <a:t>MIA ng/ml</a:t>
              </a:r>
              <a:endParaRPr lang="it-IT" sz="2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01263" name="Rectangle 603"/>
            <p:cNvSpPr>
              <a:spLocks noChangeArrowheads="1"/>
            </p:cNvSpPr>
            <p:nvPr/>
          </p:nvSpPr>
          <p:spPr bwMode="auto">
            <a:xfrm>
              <a:off x="1519" y="1346"/>
              <a:ext cx="3834" cy="2634"/>
            </a:xfrm>
            <a:prstGeom prst="rect">
              <a:avLst/>
            </a:pr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5708" name="Rectangle 604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8" y="2924175"/>
            <a:ext cx="2373312" cy="1512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Subjects with a ferritin level &lt;20</a:t>
            </a:r>
          </a:p>
        </p:txBody>
      </p:sp>
      <p:sp>
        <p:nvSpPr>
          <p:cNvPr id="301064" name="Line 605"/>
          <p:cNvSpPr>
            <a:spLocks noChangeShapeType="1"/>
          </p:cNvSpPr>
          <p:nvPr/>
        </p:nvSpPr>
        <p:spPr bwMode="auto">
          <a:xfrm flipH="1">
            <a:off x="6527800" y="5445126"/>
            <a:ext cx="2376488" cy="3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710" name="Text Box 606"/>
          <p:cNvSpPr txBox="1">
            <a:spLocks noChangeArrowheads="1"/>
          </p:cNvSpPr>
          <p:nvPr/>
        </p:nvSpPr>
        <p:spPr bwMode="auto">
          <a:xfrm>
            <a:off x="8902700" y="5194301"/>
            <a:ext cx="1296988" cy="461963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+50%</a:t>
            </a:r>
          </a:p>
        </p:txBody>
      </p:sp>
      <p:sp>
        <p:nvSpPr>
          <p:cNvPr id="301066" name="Rectangle 1494"/>
          <p:cNvSpPr>
            <a:spLocks noChangeArrowheads="1"/>
          </p:cNvSpPr>
          <p:nvPr/>
        </p:nvSpPr>
        <p:spPr bwMode="auto">
          <a:xfrm>
            <a:off x="1884363" y="785814"/>
            <a:ext cx="30226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u="sng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Pavia Study  </a:t>
            </a:r>
          </a:p>
        </p:txBody>
      </p:sp>
    </p:spTree>
    <p:extLst>
      <p:ext uri="{BB962C8B-B14F-4D97-AF65-F5344CB8AC3E}">
        <p14:creationId xmlns:p14="http://schemas.microsoft.com/office/powerpoint/2010/main" val="242765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3481388" y="2603501"/>
            <a:ext cx="5207000" cy="14462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4400" b="1" baseline="30000">
                <a:solidFill>
                  <a:srgbClr val="FFFFFF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4400" b="1">
                <a:solidFill>
                  <a:srgbClr val="FFFFFF"/>
                </a:solidFill>
                <a:latin typeface="Calibri" panose="020F0502020204030204" pitchFamily="34" charset="0"/>
              </a:rPr>
              <a:t> Study: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anose="020F0502020204030204" pitchFamily="34" charset="0"/>
              </a:rPr>
              <a:t>University of </a:t>
            </a:r>
            <a:r>
              <a:rPr lang="en-US" altLang="en-US" sz="4400" b="1" u="sng">
                <a:solidFill>
                  <a:srgbClr val="FFFFFF"/>
                </a:solidFill>
                <a:latin typeface="Calibri" panose="020F0502020204030204" pitchFamily="34" charset="0"/>
              </a:rPr>
              <a:t>Bologna</a:t>
            </a:r>
          </a:p>
        </p:txBody>
      </p:sp>
      <p:sp>
        <p:nvSpPr>
          <p:cNvPr id="302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0D2DA-F07F-4146-8B02-FD69CF216373}" type="slidenum">
              <a:rPr lang="it-IT" altLang="en-US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itle 2"/>
          <p:cNvSpPr>
            <a:spLocks noGrp="1"/>
          </p:cNvSpPr>
          <p:nvPr>
            <p:ph type="ctrTitle"/>
          </p:nvPr>
        </p:nvSpPr>
        <p:spPr>
          <a:xfrm>
            <a:off x="2209800" y="1533526"/>
            <a:ext cx="7772400" cy="1470025"/>
          </a:xfrm>
        </p:spPr>
        <p:txBody>
          <a:bodyPr/>
          <a:lstStyle/>
          <a:p>
            <a:pPr rtl="0" eaLnBrk="1" hangingPunct="1"/>
            <a:r>
              <a:rPr lang="en-US" altLang="en-US" b="1"/>
              <a:t>University Of Bologna, Italy</a:t>
            </a:r>
            <a:br>
              <a:rPr lang="en-US" altLang="en-US"/>
            </a:br>
            <a:r>
              <a:rPr lang="en-US" altLang="en-US" b="1"/>
              <a:t>St. Orsola Hospital</a:t>
            </a:r>
            <a:endParaRPr lang="ar-LB" altLang="en-US" b="1"/>
          </a:p>
        </p:txBody>
      </p:sp>
      <p:sp>
        <p:nvSpPr>
          <p:cNvPr id="30310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53AB6F-84A2-49BE-B25C-E112CE2EE91F}" type="slidenum">
              <a:rPr lang="ar-LB" altLang="en-US" sz="1200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ar-LB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14600" y="3703638"/>
            <a:ext cx="7011988" cy="120015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Published 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ahoma" pitchFamily="34" charset="0"/>
              </a:rPr>
              <a:t>"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World Journal of Gastroenterology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ahoma" pitchFamily="34" charset="0"/>
              </a:rPr>
              <a:t>"</a:t>
            </a:r>
          </a:p>
        </p:txBody>
      </p:sp>
      <p:pic>
        <p:nvPicPr>
          <p:cNvPr id="303109" name="Picture 2" descr="Senza nome"/>
          <p:cNvPicPr>
            <a:picLocks noChangeAspect="1" noChangeArrowheads="1"/>
          </p:cNvPicPr>
          <p:nvPr/>
        </p:nvPicPr>
        <p:blipFill>
          <a:blip r:embed="rId2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38" y="4763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7573963" y="6492876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</a:rPr>
              <a:t>World Journal Of Gastroenterology 2007</a:t>
            </a:r>
            <a:endParaRPr lang="ar-LB" altLang="en-US" sz="12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8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466</Words>
  <Application>Microsoft Office PowerPoint</Application>
  <PresentationFormat>Widescreen</PresentationFormat>
  <Paragraphs>113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1_Office Theme</vt:lpstr>
      <vt:lpstr>5_Struttura predefinita</vt:lpstr>
      <vt:lpstr>2_Office Theme</vt:lpstr>
      <vt:lpstr>PowerPoint Presentation</vt:lpstr>
      <vt:lpstr>PowerPoint Presentation</vt:lpstr>
      <vt:lpstr>PowerPoint Presentation</vt:lpstr>
      <vt:lpstr>University Of Pavia, Italy Endocrine-Nutritional Service</vt:lpstr>
      <vt:lpstr>PowerPoint Presentation</vt:lpstr>
      <vt:lpstr>PowerPoint Presentation</vt:lpstr>
      <vt:lpstr>PowerPoint Presentation</vt:lpstr>
      <vt:lpstr>PowerPoint Presentation</vt:lpstr>
      <vt:lpstr>University Of Bologna, Italy St. Orsola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2017-02-19T17:08:47Z</dcterms:created>
  <dcterms:modified xsi:type="dcterms:W3CDTF">2017-02-19T17:10:50Z</dcterms:modified>
</cp:coreProperties>
</file>