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67" r:id="rId2"/>
    <p:sldId id="268" r:id="rId3"/>
    <p:sldId id="269" r:id="rId4"/>
  </p:sldIdLst>
  <p:sldSz cx="9144000" cy="6858000" type="screen4x3"/>
  <p:notesSz cx="6858000" cy="9144000"/>
  <p:defaultTextStyle>
    <a:defPPr>
      <a:defRPr lang="it-IT"/>
    </a:defPPr>
    <a:lvl1pPr marL="0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5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91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9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86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85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81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77" algn="l" defTabSz="91439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Sheet1!$G$6:$I$6</c:f>
              <c:strCache>
                <c:ptCount val="3"/>
                <c:pt idx="0">
                  <c:v>15  μg/L or less for women</c:v>
                </c:pt>
                <c:pt idx="1">
                  <c:v>30  μg/L or less for men</c:v>
                </c:pt>
                <c:pt idx="2">
                  <c:v>Rest of sample</c:v>
                </c:pt>
              </c:strCache>
            </c:strRef>
          </c:cat>
          <c:val>
            <c:numRef>
              <c:f>Sheet1!$G$7:$I$7</c:f>
              <c:numCache>
                <c:formatCode>0.00%</c:formatCode>
                <c:ptCount val="3"/>
                <c:pt idx="0">
                  <c:v>0.63500000000000079</c:v>
                </c:pt>
                <c:pt idx="1">
                  <c:v>7.9000000000000098E-2</c:v>
                </c:pt>
                <c:pt idx="2">
                  <c:v>0.28600000000000031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it-IT"/>
        </a:p>
      </c:txPr>
    </c:legend>
    <c:plotVisOnly val="1"/>
    <c:dispBlanksAs val="zero"/>
    <c:showDLblsOverMax val="0"/>
  </c:chart>
  <c:txPr>
    <a:bodyPr/>
    <a:lstStyle/>
    <a:p>
      <a:pPr>
        <a:defRPr b="1"/>
      </a:pPr>
      <a:endParaRPr lang="it-IT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8AF3E-9ED7-44AA-ABD3-E7236B949347}" type="datetimeFigureOut">
              <a:rPr lang="it-IT" smtClean="0"/>
              <a:t>16/02/2017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27301-B8F4-4A2D-A088-579C4B8F17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2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395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591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789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5986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3185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200381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577" algn="l" defTabSz="91439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it-IT" smtClean="0"/>
              <a:t>Aim: </a:t>
            </a:r>
            <a:r>
              <a:rPr lang="en-US" altLang="it-IT" b="1" smtClean="0"/>
              <a:t>to measure the efficacy of using Captafer for iron deficiency management.</a:t>
            </a:r>
            <a:endParaRPr lang="en-US" altLang="it-IT" smtClean="0"/>
          </a:p>
          <a:p>
            <a:endParaRPr lang="ar-LB" altLang="it-IT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D80FC9-9AED-4950-B492-6A7CBF2CED10}" type="slidenum">
              <a:rPr lang="it-IT" altLang="it-IT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it-IT" alt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LB" altLang="it-IT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F18A72-8998-4F5A-AE6C-F38D18B67724}" type="slidenum">
              <a:rPr lang="it-IT" altLang="it-IT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it-IT" alt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3886202"/>
            <a:ext cx="64008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L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3CFC7-B9E7-4A31-B7AF-12532C3E55FA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4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74695-F7FF-4C88-B472-486ECA4DAD57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82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4" y="274640"/>
            <a:ext cx="205739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A136F-67F1-4AB3-BDE7-AAE754B1488F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89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F866F-BEE7-4697-9D0D-9E82F73AE518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60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3900" b="1" cap="all"/>
            </a:lvl1pPr>
          </a:lstStyle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5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1CA81-5837-41A0-9EAB-E36C7D6723CB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98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1600202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3" y="1600202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DFE57-D88A-4487-BBFB-9A9AA9D03C05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5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1" indent="0">
              <a:buNone/>
              <a:defRPr sz="1700" b="1"/>
            </a:lvl4pPr>
            <a:lvl5pPr marL="1828789" indent="0">
              <a:buNone/>
              <a:defRPr sz="1700" b="1"/>
            </a:lvl5pPr>
            <a:lvl6pPr marL="2285986" indent="0">
              <a:buNone/>
              <a:defRPr sz="1700" b="1"/>
            </a:lvl6pPr>
            <a:lvl7pPr marL="2743185" indent="0">
              <a:buNone/>
              <a:defRPr sz="1700" b="1"/>
            </a:lvl7pPr>
            <a:lvl8pPr marL="3200381" indent="0">
              <a:buNone/>
              <a:defRPr sz="1700" b="1"/>
            </a:lvl8pPr>
            <a:lvl9pPr marL="3657577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1" indent="0">
              <a:buNone/>
              <a:defRPr sz="1700" b="1"/>
            </a:lvl4pPr>
            <a:lvl5pPr marL="1828789" indent="0">
              <a:buNone/>
              <a:defRPr sz="1700" b="1"/>
            </a:lvl5pPr>
            <a:lvl6pPr marL="2285986" indent="0">
              <a:buNone/>
              <a:defRPr sz="1700" b="1"/>
            </a:lvl6pPr>
            <a:lvl7pPr marL="2743185" indent="0">
              <a:buNone/>
              <a:defRPr sz="1700" b="1"/>
            </a:lvl7pPr>
            <a:lvl8pPr marL="3200381" indent="0">
              <a:buNone/>
              <a:defRPr sz="1700" b="1"/>
            </a:lvl8pPr>
            <a:lvl9pPr marL="3657577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FAF0E-B90E-482D-BB88-E08021A3EB5A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95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EEFF9-0EEC-4D31-955F-F682085E6C06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04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C2934-0BB1-454F-8C24-F6E73580B391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4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L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100"/>
            </a:lvl2pPr>
            <a:lvl3pPr marL="914395" indent="0">
              <a:buNone/>
              <a:defRPr sz="1000"/>
            </a:lvl3pPr>
            <a:lvl4pPr marL="1371591" indent="0">
              <a:buNone/>
              <a:defRPr sz="900"/>
            </a:lvl4pPr>
            <a:lvl5pPr marL="1828789" indent="0">
              <a:buNone/>
              <a:defRPr sz="900"/>
            </a:lvl5pPr>
            <a:lvl6pPr marL="2285986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133D-7B35-4474-8B96-BF1DAD07123B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81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L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5" indent="0">
              <a:buNone/>
              <a:defRPr sz="2400"/>
            </a:lvl3pPr>
            <a:lvl4pPr marL="1371591" indent="0">
              <a:buNone/>
              <a:defRPr sz="2000"/>
            </a:lvl4pPr>
            <a:lvl5pPr marL="1828789" indent="0">
              <a:buNone/>
              <a:defRPr sz="2000"/>
            </a:lvl5pPr>
            <a:lvl6pPr marL="2285986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7" indent="0">
              <a:buNone/>
              <a:defRPr sz="2000"/>
            </a:lvl9pPr>
          </a:lstStyle>
          <a:p>
            <a:pPr lvl="0"/>
            <a:endParaRPr lang="ar-L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100"/>
            </a:lvl2pPr>
            <a:lvl3pPr marL="914395" indent="0">
              <a:buNone/>
              <a:defRPr sz="1000"/>
            </a:lvl3pPr>
            <a:lvl4pPr marL="1371591" indent="0">
              <a:buNone/>
              <a:defRPr sz="900"/>
            </a:lvl4pPr>
            <a:lvl5pPr marL="1828789" indent="0">
              <a:buNone/>
              <a:defRPr sz="900"/>
            </a:lvl5pPr>
            <a:lvl6pPr marL="2285986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FCC4A-A7EE-4B3B-B6CF-7775647568D5}" type="slidenum">
              <a:rPr lang="it-IT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0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1" y="274640"/>
            <a:ext cx="82296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1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1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3"/>
            <a:ext cx="2895599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199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7EABFD-41C2-427B-A49A-F6C2336466CD}" type="slidenum">
              <a:rPr lang="it-IT">
                <a:solidFill>
                  <a:prstClr val="white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>
              <a:solidFill>
                <a:prstClr val="white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109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96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95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91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89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5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2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7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600" algn="r" defTabSz="914395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600" algn="r" defTabSz="914395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600" algn="r" defTabSz="914395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600" algn="r" defTabSz="914395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LB"/>
      </a:defPPr>
      <a:lvl1pPr marL="0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6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7" algn="r" defTabSz="914395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0"/>
          <p:cNvSpPr>
            <a:spLocks noGrp="1"/>
          </p:cNvSpPr>
          <p:nvPr>
            <p:ph type="ctrTitle"/>
          </p:nvPr>
        </p:nvSpPr>
        <p:spPr>
          <a:xfrm>
            <a:off x="776288" y="-369888"/>
            <a:ext cx="7772400" cy="2911476"/>
          </a:xfrm>
        </p:spPr>
        <p:txBody>
          <a:bodyPr/>
          <a:lstStyle/>
          <a:p>
            <a:pPr rtl="0"/>
            <a:r>
              <a:rPr lang="en-US" altLang="it-IT" sz="3600" b="1" dirty="0"/>
              <a:t>                 efficacy for treatment of iron deficiency</a:t>
            </a:r>
            <a:br>
              <a:rPr lang="en-US" altLang="it-IT" sz="3600" b="1" dirty="0"/>
            </a:br>
            <a:r>
              <a:rPr lang="en-US" altLang="it-IT" sz="3600" dirty="0">
                <a:solidFill>
                  <a:srgbClr val="FF0000"/>
                </a:solidFill>
              </a:rPr>
              <a:t>Pilot study </a:t>
            </a:r>
            <a:r>
              <a:rPr lang="en-US" altLang="it-IT" sz="3600" dirty="0"/>
              <a:t>in Jordan (Pre published)</a:t>
            </a:r>
            <a:endParaRPr lang="ar-LB" altLang="it-IT" sz="3600" dirty="0"/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45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2992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189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387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585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783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898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177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fld id="{719B802C-D6E9-44E0-9276-518B48F1A3B4}" type="slidenum">
              <a:rPr lang="it-IT" altLang="it-IT" sz="1100">
                <a:solidFill>
                  <a:srgbClr val="FFFFFF"/>
                </a:solidFill>
                <a:latin typeface="Times New Roman" pitchFamily="18" charset="0"/>
              </a:rPr>
              <a:pPr algn="l" rtl="0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1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715963" y="2339979"/>
            <a:ext cx="7605712" cy="1108075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>
            <a:spAutoFit/>
          </a:bodyPr>
          <a:lstStyle>
            <a:lvl1pPr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it-IT" sz="2200" b="1">
                <a:solidFill>
                  <a:srgbClr val="FFC000"/>
                </a:solidFill>
                <a:latin typeface="Times New Roman" pitchFamily="18" charset="0"/>
              </a:rPr>
              <a:t>60 doctors </a:t>
            </a:r>
            <a:r>
              <a:rPr lang="en-US" altLang="it-IT" sz="2200" b="1">
                <a:solidFill>
                  <a:srgbClr val="FFFFFF"/>
                </a:solidFill>
                <a:latin typeface="Times New Roman" pitchFamily="18" charset="0"/>
              </a:rPr>
              <a:t>of different specialties were enrolled to measure the improvement of </a:t>
            </a:r>
            <a:r>
              <a:rPr lang="en-US" altLang="it-IT" sz="2200" b="1">
                <a:solidFill>
                  <a:srgbClr val="FFC000"/>
                </a:solidFill>
                <a:latin typeface="Times New Roman" pitchFamily="18" charset="0"/>
              </a:rPr>
              <a:t>serum ferritin after using </a:t>
            </a:r>
            <a:r>
              <a:rPr lang="en-US" altLang="it-IT" sz="2200" b="1" dirty="0" err="1">
                <a:solidFill>
                  <a:srgbClr val="FFC000"/>
                </a:solidFill>
                <a:latin typeface="Times New Roman" pitchFamily="18" charset="0"/>
              </a:rPr>
              <a:t>Captafer</a:t>
            </a:r>
            <a:r>
              <a:rPr lang="en-US" altLang="it-IT" sz="2200" b="1" dirty="0">
                <a:solidFill>
                  <a:srgbClr val="FFC000"/>
                </a:solidFill>
                <a:latin typeface="Times New Roman" pitchFamily="18" charset="0"/>
              </a:rPr>
              <a:t> for one month.   </a:t>
            </a:r>
            <a:endParaRPr lang="en-US" altLang="it-IT" sz="2200" dirty="0">
              <a:solidFill>
                <a:srgbClr val="FFC000"/>
              </a:solidFill>
              <a:latin typeface="Times New Roman" pitchFamily="18" charset="0"/>
            </a:endParaRPr>
          </a:p>
        </p:txBody>
      </p:sp>
      <p:sp>
        <p:nvSpPr>
          <p:cNvPr id="38917" name="Content Placeholder 6"/>
          <p:cNvSpPr txBox="1">
            <a:spLocks/>
          </p:cNvSpPr>
          <p:nvPr/>
        </p:nvSpPr>
        <p:spPr bwMode="auto">
          <a:xfrm>
            <a:off x="320678" y="4338637"/>
            <a:ext cx="2940050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marL="342900" indent="-342900"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/>
            <a:r>
              <a:rPr lang="en-US" altLang="it-IT" sz="1800">
                <a:solidFill>
                  <a:srgbClr val="FFFFFF"/>
                </a:solidFill>
              </a:rPr>
              <a:t>Pilot study</a:t>
            </a:r>
          </a:p>
          <a:p>
            <a:pPr algn="l" rtl="0"/>
            <a:r>
              <a:rPr lang="en-US" altLang="it-IT" sz="1800">
                <a:solidFill>
                  <a:srgbClr val="FFFFFF"/>
                </a:solidFill>
              </a:rPr>
              <a:t>63 iron deficient patients ( 56 female, 7 male)</a:t>
            </a:r>
          </a:p>
          <a:p>
            <a:pPr algn="l" rtl="0"/>
            <a:r>
              <a:rPr lang="en-US" altLang="it-IT" sz="1800">
                <a:solidFill>
                  <a:srgbClr val="FFFFFF"/>
                </a:solidFill>
              </a:rPr>
              <a:t>Follow up after 1 month</a:t>
            </a:r>
            <a:endParaRPr lang="ar-LB" altLang="it-IT" sz="1800">
              <a:solidFill>
                <a:srgbClr val="FFFFFF"/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2987044" y="3205385"/>
          <a:ext cx="6156959" cy="3652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89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5" y="231776"/>
            <a:ext cx="1781175" cy="644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135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938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4"/>
          <p:cNvSpPr>
            <a:spLocks noGrp="1"/>
          </p:cNvSpPr>
          <p:nvPr>
            <p:ph type="title"/>
          </p:nvPr>
        </p:nvSpPr>
        <p:spPr>
          <a:xfrm>
            <a:off x="30163" y="15875"/>
            <a:ext cx="8229600" cy="792163"/>
          </a:xfrm>
        </p:spPr>
        <p:txBody>
          <a:bodyPr/>
          <a:lstStyle/>
          <a:p>
            <a:pPr algn="l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Pilot Study; cont….</a:t>
            </a:r>
            <a:endParaRPr lang="ar-L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Text Placeholder 5"/>
          <p:cNvSpPr>
            <a:spLocks noGrp="1"/>
          </p:cNvSpPr>
          <p:nvPr>
            <p:ph type="body" idx="1"/>
          </p:nvPr>
        </p:nvSpPr>
        <p:spPr>
          <a:xfrm>
            <a:off x="342903" y="5456240"/>
            <a:ext cx="4213224" cy="639763"/>
          </a:xfrm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/>
            <a:r>
              <a:rPr lang="en-US" altLang="it-IT" sz="2000"/>
              <a:t>+ 51% in ferritin levels within 30 days</a:t>
            </a:r>
            <a:endParaRPr lang="ar-LB" altLang="it-IT" sz="2000"/>
          </a:p>
        </p:txBody>
      </p:sp>
      <p:graphicFrame>
        <p:nvGraphicFramePr>
          <p:cNvPr id="39940" name="Content Placeholder 9"/>
          <p:cNvGraphicFramePr>
            <a:graphicFrameLocks noGrp="1"/>
          </p:cNvGraphicFramePr>
          <p:nvPr>
            <p:ph sz="quarter" idx="4"/>
          </p:nvPr>
        </p:nvGraphicFramePr>
        <p:xfrm>
          <a:off x="468315" y="1485900"/>
          <a:ext cx="4041775" cy="395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r:id="rId4" imgW="4041998" imgH="3950550" progId="Excel.Chart.8">
                  <p:embed/>
                </p:oleObj>
              </mc:Choice>
              <mc:Fallback>
                <p:oleObj r:id="rId4" imgW="4041998" imgH="3950550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5" y="1485900"/>
                        <a:ext cx="4041775" cy="395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45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2992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189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387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585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783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898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177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fld id="{C2199713-EE40-43DE-A673-69F5F98180A5}" type="slidenum">
              <a:rPr lang="it-IT" altLang="it-IT" sz="1100">
                <a:solidFill>
                  <a:srgbClr val="FFFFFF"/>
                </a:solidFill>
                <a:latin typeface="Times New Roman" pitchFamily="18" charset="0"/>
              </a:rPr>
              <a:pPr algn="l" rtl="0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1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498479" y="790575"/>
            <a:ext cx="1433513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>
            <a:spAutoFit/>
          </a:bodyPr>
          <a:lstStyle>
            <a:lvl1pPr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it-IT" sz="2800" b="1">
                <a:solidFill>
                  <a:srgbClr val="FFFFFF"/>
                </a:solidFill>
              </a:rPr>
              <a:t>Results: </a:t>
            </a:r>
            <a:endParaRPr lang="en-US" altLang="it-IT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9943" name="Content Placeholder 7"/>
          <p:cNvGraphicFramePr>
            <a:graphicFrameLocks noGrp="1"/>
          </p:cNvGraphicFramePr>
          <p:nvPr/>
        </p:nvGraphicFramePr>
        <p:xfrm>
          <a:off x="4876802" y="944563"/>
          <a:ext cx="4038601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r:id="rId6" imgW="4035902" imgH="4529721" progId="Excel.Chart.8">
                  <p:embed/>
                </p:oleObj>
              </mc:Choice>
              <mc:Fallback>
                <p:oleObj r:id="rId6" imgW="4035902" imgH="4529721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2" y="944563"/>
                        <a:ext cx="4038601" cy="452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Content Placeholder 3"/>
          <p:cNvSpPr>
            <a:spLocks noGrp="1"/>
          </p:cNvSpPr>
          <p:nvPr>
            <p:ph sz="half" idx="1"/>
          </p:nvPr>
        </p:nvSpPr>
        <p:spPr>
          <a:xfrm>
            <a:off x="4819653" y="5459416"/>
            <a:ext cx="4324350" cy="682625"/>
          </a:xfrm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rtl="0"/>
            <a:r>
              <a:rPr lang="en-US" altLang="it-IT" sz="2000"/>
              <a:t>+ 73.6% in ferritin levels among female patients within 30 days</a:t>
            </a:r>
            <a:endParaRPr lang="ar-LB" altLang="it-IT" sz="2000"/>
          </a:p>
        </p:txBody>
      </p:sp>
    </p:spTree>
    <p:extLst>
      <p:ext uri="{BB962C8B-B14F-4D97-AF65-F5344CB8AC3E}">
        <p14:creationId xmlns:p14="http://schemas.microsoft.com/office/powerpoint/2010/main" val="34879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Pilot Study; cont…</a:t>
            </a:r>
            <a:endParaRPr lang="ar-L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sz="half" idx="1"/>
          </p:nvPr>
        </p:nvSpPr>
        <p:spPr>
          <a:xfrm>
            <a:off x="366716" y="3343276"/>
            <a:ext cx="4038601" cy="1677989"/>
          </a:xfrm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l" rtl="0">
              <a:buFont typeface="Arial" charset="0"/>
              <a:buNone/>
            </a:pPr>
            <a:r>
              <a:rPr lang="en-US" altLang="it-IT" sz="2400" b="1"/>
              <a:t>+24 % in ferritin levels among male patients within 30 days</a:t>
            </a:r>
            <a:endParaRPr lang="ar-LB" altLang="it-IT" sz="2400" b="1"/>
          </a:p>
        </p:txBody>
      </p:sp>
      <p:graphicFrame>
        <p:nvGraphicFramePr>
          <p:cNvPr id="40964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3" y="1600202"/>
          <a:ext cx="4038601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4" imgW="4035902" imgH="4523624" progId="Excel.Chart.8">
                  <p:embed/>
                </p:oleObj>
              </mc:Choice>
              <mc:Fallback>
                <p:oleObj r:id="rId4" imgW="4035902" imgH="4523624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3" y="1600202"/>
                        <a:ext cx="4038601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45" indent="-285750" algn="r" rtl="1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2992" indent="-228600" algn="r" rtl="1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189" indent="-228600" algn="r" rtl="1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387" indent="-228600" algn="r" rtl="1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585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783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898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177" indent="-228600" algn="r" rtl="1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fld id="{C2537D8B-13D4-4D63-B0C9-73B7EF1320E9}" type="slidenum">
              <a:rPr lang="it-IT" altLang="it-IT" sz="1100">
                <a:solidFill>
                  <a:srgbClr val="FFFFFF"/>
                </a:solidFill>
                <a:latin typeface="Times New Roman" pitchFamily="18" charset="0"/>
              </a:rPr>
              <a:pPr algn="l" rtl="0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10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118</Words>
  <Application>Microsoft Office PowerPoint</Application>
  <PresentationFormat>Presentazione su schermo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5" baseType="lpstr">
      <vt:lpstr>2_Office Theme</vt:lpstr>
      <vt:lpstr>Grafico di Microsoft Excel</vt:lpstr>
      <vt:lpstr>                 efficacy for treatment of iron deficiency Pilot study in Jordan (Pre published)</vt:lpstr>
      <vt:lpstr>Jordan Pilot Study; cont….</vt:lpstr>
      <vt:lpstr>Jordan Pilot Study; cont…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Gelato Laura (Medestea)</dc:creator>
  <cp:lastModifiedBy>Gelato Laura</cp:lastModifiedBy>
  <cp:revision>6</cp:revision>
  <dcterms:created xsi:type="dcterms:W3CDTF">2017-02-16T10:51:36Z</dcterms:created>
  <dcterms:modified xsi:type="dcterms:W3CDTF">2017-02-16T17:08:24Z</dcterms:modified>
</cp:coreProperties>
</file>